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85" r:id="rId2"/>
    <p:sldMasterId id="2147483694" r:id="rId3"/>
    <p:sldMasterId id="2147483743" r:id="rId4"/>
    <p:sldMasterId id="2147483764" r:id="rId5"/>
  </p:sldMasterIdLst>
  <p:notesMasterIdLst>
    <p:notesMasterId r:id="rId63"/>
  </p:notesMasterIdLst>
  <p:handoutMasterIdLst>
    <p:handoutMasterId r:id="rId64"/>
  </p:handoutMasterIdLst>
  <p:sldIdLst>
    <p:sldId id="302" r:id="rId6"/>
    <p:sldId id="363" r:id="rId7"/>
    <p:sldId id="404" r:id="rId8"/>
    <p:sldId id="389" r:id="rId9"/>
    <p:sldId id="408" r:id="rId10"/>
    <p:sldId id="405" r:id="rId11"/>
    <p:sldId id="409" r:id="rId12"/>
    <p:sldId id="434" r:id="rId13"/>
    <p:sldId id="399" r:id="rId14"/>
    <p:sldId id="436" r:id="rId15"/>
    <p:sldId id="406" r:id="rId16"/>
    <p:sldId id="407" r:id="rId17"/>
    <p:sldId id="398" r:id="rId18"/>
    <p:sldId id="433" r:id="rId19"/>
    <p:sldId id="384" r:id="rId20"/>
    <p:sldId id="410" r:id="rId21"/>
    <p:sldId id="385" r:id="rId22"/>
    <p:sldId id="411" r:id="rId23"/>
    <p:sldId id="412" r:id="rId24"/>
    <p:sldId id="499" r:id="rId25"/>
    <p:sldId id="500" r:id="rId26"/>
    <p:sldId id="501" r:id="rId27"/>
    <p:sldId id="502" r:id="rId28"/>
    <p:sldId id="503" r:id="rId29"/>
    <p:sldId id="504" r:id="rId30"/>
    <p:sldId id="505" r:id="rId31"/>
    <p:sldId id="506" r:id="rId32"/>
    <p:sldId id="507" r:id="rId33"/>
    <p:sldId id="508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462" r:id="rId42"/>
    <p:sldId id="463" r:id="rId43"/>
    <p:sldId id="464" r:id="rId44"/>
    <p:sldId id="465" r:id="rId45"/>
    <p:sldId id="466" r:id="rId46"/>
    <p:sldId id="467" r:id="rId47"/>
    <p:sldId id="468" r:id="rId48"/>
    <p:sldId id="469" r:id="rId49"/>
    <p:sldId id="470" r:id="rId50"/>
    <p:sldId id="284" r:id="rId51"/>
    <p:sldId id="471" r:id="rId52"/>
    <p:sldId id="472" r:id="rId53"/>
    <p:sldId id="473" r:id="rId54"/>
    <p:sldId id="474" r:id="rId55"/>
    <p:sldId id="475" r:id="rId56"/>
    <p:sldId id="476" r:id="rId57"/>
    <p:sldId id="477" r:id="rId58"/>
    <p:sldId id="516" r:id="rId59"/>
    <p:sldId id="461" r:id="rId60"/>
    <p:sldId id="482" r:id="rId61"/>
    <p:sldId id="479" r:id="rId62"/>
  </p:sldIdLst>
  <p:sldSz cx="9144000" cy="6858000" type="screen4x3"/>
  <p:notesSz cx="7010400" cy="9236075"/>
  <p:custDataLst>
    <p:tags r:id="rId6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4196">
          <p15:clr>
            <a:srgbClr val="A4A3A4"/>
          </p15:clr>
        </p15:guide>
        <p15:guide id="2" orient="horz" pos="2988">
          <p15:clr>
            <a:srgbClr val="A4A3A4"/>
          </p15:clr>
        </p15:guide>
        <p15:guide id="3" orient="horz" pos="3600">
          <p15:clr>
            <a:srgbClr val="A4A3A4"/>
          </p15:clr>
        </p15:guide>
        <p15:guide id="4" orient="horz" pos="1344">
          <p15:clr>
            <a:srgbClr val="A4A3A4"/>
          </p15:clr>
        </p15:guide>
        <p15:guide id="5" orient="horz" pos="2379">
          <p15:clr>
            <a:srgbClr val="A4A3A4"/>
          </p15:clr>
        </p15:guide>
        <p15:guide id="6" orient="horz" pos="3922">
          <p15:clr>
            <a:srgbClr val="A4A3A4"/>
          </p15:clr>
        </p15:guide>
        <p15:guide id="7" orient="horz" pos="1086">
          <p15:clr>
            <a:srgbClr val="A4A3A4"/>
          </p15:clr>
        </p15:guide>
        <p15:guide id="8" orient="horz" pos="184">
          <p15:clr>
            <a:srgbClr val="A4A3A4"/>
          </p15:clr>
        </p15:guide>
        <p15:guide id="9" orient="horz" pos="2178">
          <p15:clr>
            <a:srgbClr val="A4A3A4"/>
          </p15:clr>
        </p15:guide>
        <p15:guide id="10" pos="435">
          <p15:clr>
            <a:srgbClr val="A4A3A4"/>
          </p15:clr>
        </p15:guide>
        <p15:guide id="11" pos="2881">
          <p15:clr>
            <a:srgbClr val="A4A3A4"/>
          </p15:clr>
        </p15:guide>
        <p15:guide id="12" pos="2784">
          <p15:clr>
            <a:srgbClr val="A4A3A4"/>
          </p15:clr>
        </p15:guide>
        <p15:guide id="13" pos="2976">
          <p15:clr>
            <a:srgbClr val="A4A3A4"/>
          </p15:clr>
        </p15:guide>
        <p15:guide id="14" pos="5328">
          <p15:clr>
            <a:srgbClr val="A4A3A4"/>
          </p15:clr>
        </p15:guide>
        <p15:guide id="15" pos="212">
          <p15:clr>
            <a:srgbClr val="A4A3A4"/>
          </p15:clr>
        </p15:guide>
        <p15:guide id="16" pos="5545">
          <p15:clr>
            <a:srgbClr val="A4A3A4"/>
          </p15:clr>
        </p15:guide>
        <p15:guide id="17" pos="10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  <p15:guide id="3" orient="horz" pos="290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m O'Neil" initials="KO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2" autoAdjust="0"/>
    <p:restoredTop sz="86921" autoAdjust="0"/>
  </p:normalViewPr>
  <p:slideViewPr>
    <p:cSldViewPr snapToGrid="0" snapToObjects="1">
      <p:cViewPr varScale="1">
        <p:scale>
          <a:sx n="75" d="100"/>
          <a:sy n="75" d="100"/>
        </p:scale>
        <p:origin x="1675" y="48"/>
      </p:cViewPr>
      <p:guideLst>
        <p:guide orient="horz" pos="4196"/>
        <p:guide orient="horz" pos="2988"/>
        <p:guide orient="horz" pos="3600"/>
        <p:guide orient="horz" pos="1344"/>
        <p:guide orient="horz" pos="2379"/>
        <p:guide orient="horz" pos="3922"/>
        <p:guide orient="horz" pos="1086"/>
        <p:guide orient="horz" pos="184"/>
        <p:guide orient="horz" pos="2178"/>
        <p:guide pos="435"/>
        <p:guide pos="2881"/>
        <p:guide pos="2784"/>
        <p:guide pos="2976"/>
        <p:guide pos="5328"/>
        <p:guide pos="212"/>
        <p:guide pos="5545"/>
        <p:guide pos="10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3198" y="-90"/>
      </p:cViewPr>
      <p:guideLst>
        <p:guide orient="horz" pos="2928"/>
        <p:guide pos="2208"/>
        <p:guide orient="horz"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7998856997713999"/>
          <c:y val="5.7291643171078099E-2"/>
          <c:w val="0.41941871236683698"/>
          <c:h val="0.885416713657844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Reason for Overdose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Took too much</c:v>
                </c:pt>
                <c:pt idx="2">
                  <c:v>Had a lower tolerance</c:v>
                </c:pt>
                <c:pt idx="3">
                  <c:v>Drugs were stronger than usual</c:v>
                </c:pt>
                <c:pt idx="4">
                  <c:v>Mixed drugs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0.08</c:v>
                </c:pt>
                <c:pt idx="1">
                  <c:v>0.19</c:v>
                </c:pt>
                <c:pt idx="2">
                  <c:v>0.26</c:v>
                </c:pt>
                <c:pt idx="3">
                  <c:v>0.33</c:v>
                </c:pt>
                <c:pt idx="4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F2-4F83-92ED-28A58D08E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96128"/>
        <c:axId val="58497664"/>
      </c:barChart>
      <c:catAx>
        <c:axId val="584961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en-US"/>
          </a:p>
        </c:txPr>
        <c:crossAx val="58497664"/>
        <c:crosses val="autoZero"/>
        <c:auto val="1"/>
        <c:lblAlgn val="ctr"/>
        <c:lblOffset val="100"/>
        <c:noMultiLvlLbl val="0"/>
      </c:catAx>
      <c:valAx>
        <c:axId val="58497664"/>
        <c:scaling>
          <c:orientation val="minMax"/>
          <c:max val="0.5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58496128"/>
        <c:crosses val="autoZero"/>
        <c:crossBetween val="between"/>
        <c:majorUnit val="0.25"/>
        <c:minorUnit val="0.02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Age</a:t>
            </a:r>
          </a:p>
        </c:rich>
      </c:tx>
      <c:layout>
        <c:manualLayout>
          <c:xMode val="edge"/>
          <c:yMode val="edge"/>
          <c:x val="0.33537162021414002"/>
          <c:y val="5.33333333333333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1282339707537"/>
          <c:y val="0.19354401645740199"/>
          <c:w val="0.83777611131941798"/>
          <c:h val="0.676235369227495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18-20</c:v>
                </c:pt>
                <c:pt idx="1">
                  <c:v>21-29</c:v>
                </c:pt>
                <c:pt idx="2">
                  <c:v>30-44</c:v>
                </c:pt>
                <c:pt idx="3">
                  <c:v>45-60</c:v>
                </c:pt>
                <c:pt idx="4">
                  <c:v>61+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0.03</c:v>
                </c:pt>
                <c:pt idx="1">
                  <c:v>0.28999999999999998</c:v>
                </c:pt>
                <c:pt idx="2">
                  <c:v>0.44</c:v>
                </c:pt>
                <c:pt idx="3">
                  <c:v>0.2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61-44C7-97B5-70C4E62126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"/>
        <c:axId val="101213696"/>
        <c:axId val="101216640"/>
      </c:barChart>
      <c:catAx>
        <c:axId val="10121369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crossAx val="101216640"/>
        <c:crosses val="autoZero"/>
        <c:auto val="1"/>
        <c:lblAlgn val="ctr"/>
        <c:lblOffset val="100"/>
        <c:noMultiLvlLbl val="0"/>
      </c:catAx>
      <c:valAx>
        <c:axId val="101216640"/>
        <c:scaling>
          <c:orientation val="minMax"/>
          <c:max val="1"/>
          <c:min val="0"/>
        </c:scaling>
        <c:delete val="1"/>
        <c:axPos val="t"/>
        <c:numFmt formatCode="0%" sourceLinked="1"/>
        <c:majorTickMark val="none"/>
        <c:minorTickMark val="none"/>
        <c:tickLblPos val="nextTo"/>
        <c:crossAx val="101213696"/>
        <c:crossesAt val="5"/>
        <c:crossBetween val="between"/>
        <c:majorUnit val="0.5"/>
        <c:minorUnit val="0.0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2"/>
          </a:solidFill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170906521300198"/>
          <c:y val="5.7291643171078099E-2"/>
          <c:w val="0.52066272965879301"/>
          <c:h val="0.885416713657844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Reason for Overdose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Other</c:v>
                </c:pt>
                <c:pt idx="1">
                  <c:v>Kit expired</c:v>
                </c:pt>
                <c:pt idx="2">
                  <c:v>Kit confiscated</c:v>
                </c:pt>
                <c:pt idx="3">
                  <c:v>Kit given away or sold</c:v>
                </c:pt>
                <c:pt idx="4">
                  <c:v>Kit lost or stolen</c:v>
                </c:pt>
                <c:pt idx="5">
                  <c:v>Kit used in an overdose event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0.06</c:v>
                </c:pt>
                <c:pt idx="4">
                  <c:v>0.18</c:v>
                </c:pt>
                <c:pt idx="5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CC-472E-8138-E810B7173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663488"/>
        <c:axId val="101665024"/>
      </c:barChart>
      <c:catAx>
        <c:axId val="1016634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en-US"/>
          </a:p>
        </c:txPr>
        <c:crossAx val="101665024"/>
        <c:crosses val="autoZero"/>
        <c:auto val="1"/>
        <c:lblAlgn val="ctr"/>
        <c:lblOffset val="100"/>
        <c:noMultiLvlLbl val="0"/>
      </c:catAx>
      <c:valAx>
        <c:axId val="101665024"/>
        <c:scaling>
          <c:orientation val="minMax"/>
          <c:max val="1"/>
          <c:min val="0"/>
        </c:scaling>
        <c:delete val="0"/>
        <c:axPos val="b"/>
        <c:numFmt formatCode="0%" sourceLinked="1"/>
        <c:majorTickMark val="none"/>
        <c:minorTickMark val="none"/>
        <c:tickLblPos val="none"/>
        <c:spPr>
          <a:ln>
            <a:noFill/>
          </a:ln>
        </c:spPr>
        <c:crossAx val="101663488"/>
        <c:crosses val="autoZero"/>
        <c:crossBetween val="between"/>
        <c:majorUnit val="0.25"/>
        <c:minorUnit val="0.02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Age</a:t>
            </a:r>
          </a:p>
        </c:rich>
      </c:tx>
      <c:layout>
        <c:manualLayout>
          <c:xMode val="edge"/>
          <c:yMode val="edge"/>
          <c:x val="0.32952342429798998"/>
          <c:y val="8.03603603603603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595877721167199"/>
          <c:y val="0.216066538979925"/>
          <c:w val="0.79809351037002696"/>
          <c:h val="0.676235369227495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18-20</c:v>
                </c:pt>
                <c:pt idx="1">
                  <c:v>21-29</c:v>
                </c:pt>
                <c:pt idx="2">
                  <c:v>30-44</c:v>
                </c:pt>
                <c:pt idx="3">
                  <c:v>45-60</c:v>
                </c:pt>
                <c:pt idx="4">
                  <c:v>61+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0.34</c:v>
                </c:pt>
                <c:pt idx="2">
                  <c:v>0.45</c:v>
                </c:pt>
                <c:pt idx="3">
                  <c:v>0.17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7C-48EF-BE29-DD3500FCF6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"/>
        <c:axId val="101818368"/>
        <c:axId val="101821056"/>
      </c:barChart>
      <c:catAx>
        <c:axId val="10181836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en-US"/>
          </a:p>
        </c:txPr>
        <c:crossAx val="101821056"/>
        <c:crosses val="autoZero"/>
        <c:auto val="1"/>
        <c:lblAlgn val="ctr"/>
        <c:lblOffset val="100"/>
        <c:noMultiLvlLbl val="0"/>
      </c:catAx>
      <c:valAx>
        <c:axId val="101821056"/>
        <c:scaling>
          <c:orientation val="minMax"/>
          <c:max val="1"/>
          <c:min val="0"/>
        </c:scaling>
        <c:delete val="1"/>
        <c:axPos val="t"/>
        <c:numFmt formatCode="0%" sourceLinked="1"/>
        <c:majorTickMark val="none"/>
        <c:minorTickMark val="none"/>
        <c:tickLblPos val="nextTo"/>
        <c:crossAx val="101818368"/>
        <c:crosses val="autoZero"/>
        <c:crossBetween val="between"/>
        <c:majorUnit val="0.5"/>
        <c:minorUnit val="0.01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83333333333333"/>
          <c:y val="7.6271745101629734E-2"/>
          <c:w val="0.64166666666666705"/>
          <c:h val="0.895348837209302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8B5-40CC-9AE1-89A714C0E17C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8B5-40CC-9AE1-89A714C0E17C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8B5-40CC-9AE1-89A714C0E17C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7-58B5-40CC-9AE1-89A714C0E17C}"/>
              </c:ext>
            </c:extLst>
          </c:dPt>
          <c:dLbls>
            <c:dLbl>
              <c:idx val="0"/>
              <c:layout>
                <c:manualLayout>
                  <c:x val="-0.21418689014148798"/>
                  <c:y val="-0.18290498843611605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B5-40CC-9AE1-89A714C0E17C}"/>
                </c:ext>
              </c:extLst>
            </c:dLbl>
            <c:dLbl>
              <c:idx val="1"/>
              <c:layout>
                <c:manualLayout>
                  <c:x val="0.21705900377978424"/>
                  <c:y val="0.119517258743819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B5-40CC-9AE1-89A714C0E17C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20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8B5-40CC-9AE1-89A714C0E17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58B5-40CC-9AE1-89A714C0E1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 impact</c:v>
                </c:pt>
                <c:pt idx="1">
                  <c:v>Decreased use</c:v>
                </c:pt>
                <c:pt idx="2">
                  <c:v>Increased use</c:v>
                </c:pt>
                <c:pt idx="3">
                  <c:v>NA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0.67</c:v>
                </c:pt>
                <c:pt idx="1">
                  <c:v>0.27</c:v>
                </c:pt>
                <c:pt idx="2">
                  <c:v>0.02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B5-40CC-9AE1-89A714C0E17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0-19T13:59:57.453" idx="1">
    <p:pos x="10" y="10"/>
    <p:text>We discussed possibly including a photo of the LE Patient Care Report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0-19T13:55:25.333" idx="2">
    <p:pos x="10" y="10"/>
    <p:text>I think it would be great to bullet the multi-media efforts- newsprint, printed handouts, billboard,  movie theater,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2D81DA-C33A-C640-9AA6-715742CA0973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63D7DB-47DD-944B-8104-28A75E0AFE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25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271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774271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0D3DF7-73EE-3E4D-9809-02B5CBE3AF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915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CDC Policy Impact Prescription Drug Overdoses,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D3DF7-73EE-3E4D-9809-02B5CBE3AF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782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most frequently selected drug use location was “outside” -- 29% reported using drugs outside (e.g., streets, parks, benches).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6877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0640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6931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1865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Naloxone used in 398 overdose events. Out of the reported 398 events where naloxone was used, 384</a:t>
            </a:r>
            <a:r>
              <a:rPr lang="en-US" baseline="0" dirty="0"/>
              <a:t> were reversals were observed (i.e., the naloxone worked/the person woke up).  In 14 instances, the paramedics came and revived the person, the participant didn’t know what happened, and in 2 instances, the person was deceased. </a:t>
            </a:r>
          </a:p>
          <a:p>
            <a:endParaRPr lang="en-US" baseline="0" dirty="0"/>
          </a:p>
          <a:p>
            <a:r>
              <a:rPr lang="en-US" baseline="0" dirty="0"/>
              <a:t>In the one instance, the person was already deceased; however, kit recipient still tried to use the kit to revive the person.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7862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085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3056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3812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data will be provided to the evaluation team and will be analyzed and incorporated with other key points.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9780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data will be provided to the evaluation team and will be analyzed into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332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theme of this conference is “Disruptive Innovations and Sustaining Change,” and apt theme as you will see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D3DF7-73EE-3E4D-9809-02B5CBE3AF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44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data will be provided to the evaluation team and will be analyzed into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332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counties do not have OD response and naloxone training built into their CPR/Lifesaving training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D3DF7-73EE-3E4D-9809-02B5CBE3AF7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2008 15% </a:t>
            </a:r>
          </a:p>
          <a:p>
            <a:r>
              <a:rPr lang="en-US" dirty="0"/>
              <a:t>2009 22% </a:t>
            </a:r>
          </a:p>
          <a:p>
            <a:r>
              <a:rPr lang="en-US" dirty="0"/>
              <a:t>2010 24% </a:t>
            </a:r>
          </a:p>
          <a:p>
            <a:r>
              <a:rPr lang="en-US" dirty="0"/>
              <a:t>2011 14% </a:t>
            </a:r>
          </a:p>
          <a:p>
            <a:r>
              <a:rPr lang="en-US" dirty="0"/>
              <a:t>2012 14% </a:t>
            </a:r>
          </a:p>
          <a:p>
            <a:r>
              <a:rPr lang="en-US" dirty="0"/>
              <a:t>2013 20% </a:t>
            </a:r>
          </a:p>
          <a:p>
            <a:r>
              <a:rPr lang="en-US" dirty="0"/>
              <a:t>2014 15%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D3DF7-73EE-3E4D-9809-02B5CBE3AF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4586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D3DF7-73EE-3E4D-9809-02B5CBE3AF7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2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10/15/14 to 09/26/18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1200" dirty="0">
                <a:solidFill>
                  <a:srgbClr val="FFFF00"/>
                </a:solidFill>
              </a:rPr>
              <a:t>Public Health includes SRPs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D3DF7-73EE-3E4D-9809-02B5CBE3AF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4780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Average of 3 overdoses experienced in their lifetime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099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Self harm and “other” response options combined into “other”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6496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1936A-A497-4F23-9761-DE5996EB7B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36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698150"/>
            <a:ext cx="9144000" cy="1598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4358" y="1893428"/>
            <a:ext cx="6090700" cy="31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2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253474-C608-CC43-A832-672A1A8CF88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A5699B-4AD4-904F-B7D2-BBF4B0567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1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47645" y="3505200"/>
            <a:ext cx="6810555" cy="985121"/>
          </a:xfrm>
        </p:spPr>
        <p:txBody>
          <a:bodyPr anchor="b" anchorCtr="0"/>
          <a:lstStyle>
            <a:lvl1pPr algn="l">
              <a:lnSpc>
                <a:spcPts val="4400"/>
              </a:lnSpc>
              <a:defRPr sz="4200" b="1" cap="all" baseline="0"/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(CAN BE UP TO 2 LINES)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47645" y="4724400"/>
            <a:ext cx="6810555" cy="804696"/>
          </a:xfr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768"/>
              </a:spcBef>
              <a:defRPr sz="3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rgbClr val="D56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VCBH_horiz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393" y="595946"/>
            <a:ext cx="4855545" cy="1152163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647645" y="5536722"/>
            <a:ext cx="7496355" cy="0"/>
          </a:xfrm>
          <a:prstGeom prst="line">
            <a:avLst/>
          </a:prstGeom>
          <a:ln>
            <a:solidFill>
              <a:srgbClr val="D564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1" y="5714999"/>
            <a:ext cx="6800850" cy="511175"/>
          </a:xfrm>
        </p:spPr>
        <p:txBody>
          <a:bodyPr anchor="b" anchorCtr="0"/>
          <a:lstStyle>
            <a:lvl1pPr algn="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1" y="6223957"/>
            <a:ext cx="6800849" cy="437193"/>
          </a:xfrm>
        </p:spPr>
        <p:txBody>
          <a:bodyPr anchor="t" anchorCtr="0"/>
          <a:lstStyle>
            <a:lvl1pPr algn="r"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324601" y="2105848"/>
            <a:ext cx="2133600" cy="38100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410857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1335314"/>
          </a:xfrm>
          <a:prstGeom prst="rect">
            <a:avLst/>
          </a:prstGeom>
          <a:solidFill>
            <a:srgbClr val="D56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 descr="VCBH_horiz-small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685" y="6203412"/>
            <a:ext cx="2443013" cy="585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90563" y="1724025"/>
            <a:ext cx="7767637" cy="4502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94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9144000" cy="1335314"/>
          </a:xfrm>
          <a:prstGeom prst="rect">
            <a:avLst/>
          </a:prstGeom>
          <a:solidFill>
            <a:srgbClr val="D56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VCBH_horiz-small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685" y="6203412"/>
            <a:ext cx="2443013" cy="58522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5"/>
          <p:cNvSpPr>
            <a:spLocks noGrp="1"/>
          </p:cNvSpPr>
          <p:nvPr>
            <p:ph sz="quarter" idx="11"/>
          </p:nvPr>
        </p:nvSpPr>
        <p:spPr>
          <a:xfrm>
            <a:off x="690563" y="1724025"/>
            <a:ext cx="3729037" cy="45021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2"/>
          </p:nvPr>
        </p:nvSpPr>
        <p:spPr>
          <a:xfrm>
            <a:off x="4724400" y="1724025"/>
            <a:ext cx="3733799" cy="45021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77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1335314"/>
          </a:xfrm>
          <a:prstGeom prst="rect">
            <a:avLst/>
          </a:prstGeom>
          <a:solidFill>
            <a:srgbClr val="D56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 descr="VCBH_horiz-small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685" y="6203412"/>
            <a:ext cx="2443013" cy="58522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335314"/>
          </a:xfrm>
          <a:prstGeom prst="rect">
            <a:avLst/>
          </a:prstGeom>
          <a:solidFill>
            <a:srgbClr val="D56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Picture 21" descr="VCBH_horiz-small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685" y="6203412"/>
            <a:ext cx="2443013" cy="585226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5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335314"/>
          </a:xfrm>
          <a:prstGeom prst="rect">
            <a:avLst/>
          </a:prstGeom>
          <a:solidFill>
            <a:srgbClr val="D56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Picture 21" descr="VCBH_horiz-small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685" y="6203412"/>
            <a:ext cx="2443013" cy="585226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88" y="1335315"/>
            <a:ext cx="9142412" cy="4890860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Icon to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9983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1335314"/>
          </a:xfrm>
          <a:prstGeom prst="rect">
            <a:avLst/>
          </a:prstGeom>
          <a:solidFill>
            <a:srgbClr val="D56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 descr="VCBH_horiz-small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44" y="6203412"/>
            <a:ext cx="2443013" cy="58522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36550" y="284673"/>
            <a:ext cx="8466138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0"/>
          </p:nvPr>
        </p:nvSpPr>
        <p:spPr>
          <a:xfrm>
            <a:off x="336550" y="1724025"/>
            <a:ext cx="8466137" cy="4502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88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 descr="VCBH_horiz-small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4104" y="6203412"/>
            <a:ext cx="2443013" cy="585226"/>
          </a:xfrm>
          <a:prstGeom prst="rect">
            <a:avLst/>
          </a:prstGeom>
        </p:spPr>
      </p:pic>
      <p:sp>
        <p:nvSpPr>
          <p:cNvPr id="21" name="Content Placeholder 5"/>
          <p:cNvSpPr>
            <a:spLocks noGrp="1"/>
          </p:cNvSpPr>
          <p:nvPr>
            <p:ph sz="quarter" idx="11"/>
          </p:nvPr>
        </p:nvSpPr>
        <p:spPr>
          <a:xfrm>
            <a:off x="762000" y="1724025"/>
            <a:ext cx="3657600" cy="45021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2"/>
          </p:nvPr>
        </p:nvSpPr>
        <p:spPr>
          <a:xfrm>
            <a:off x="4724400" y="1724025"/>
            <a:ext cx="3733798" cy="45021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0"/>
            <a:ext cx="9144000" cy="1335314"/>
          </a:xfrm>
          <a:prstGeom prst="rect">
            <a:avLst/>
          </a:prstGeom>
          <a:solidFill>
            <a:srgbClr val="D564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8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98150"/>
            <a:ext cx="9144000" cy="1598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4358" y="1893428"/>
            <a:ext cx="6090700" cy="31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70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47645" y="3505200"/>
            <a:ext cx="6810555" cy="985121"/>
          </a:xfrm>
        </p:spPr>
        <p:txBody>
          <a:bodyPr anchor="b" anchorCtr="0"/>
          <a:lstStyle>
            <a:lvl1pPr algn="l">
              <a:lnSpc>
                <a:spcPts val="4400"/>
              </a:lnSpc>
              <a:defRPr sz="4200" b="1" cap="all" baseline="0"/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(CAN BE UP TO 2 LINES)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47645" y="4724400"/>
            <a:ext cx="6810555" cy="804696"/>
          </a:xfr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768"/>
              </a:spcBef>
              <a:defRPr sz="3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647645" y="5536722"/>
            <a:ext cx="7496355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1" y="5714999"/>
            <a:ext cx="6800850" cy="511175"/>
          </a:xfrm>
        </p:spPr>
        <p:txBody>
          <a:bodyPr anchor="b" anchorCtr="0"/>
          <a:lstStyle>
            <a:lvl1pPr algn="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1" y="6223957"/>
            <a:ext cx="6800849" cy="437193"/>
          </a:xfrm>
        </p:spPr>
        <p:txBody>
          <a:bodyPr anchor="t" anchorCtr="0"/>
          <a:lstStyle>
            <a:lvl1pPr algn="r"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324601" y="2105848"/>
            <a:ext cx="2133600" cy="38100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766" y="743099"/>
            <a:ext cx="4079017" cy="8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47645" y="3505200"/>
            <a:ext cx="6810555" cy="985121"/>
          </a:xfrm>
        </p:spPr>
        <p:txBody>
          <a:bodyPr anchor="b" anchorCtr="0"/>
          <a:lstStyle>
            <a:lvl1pPr algn="l">
              <a:lnSpc>
                <a:spcPts val="4400"/>
              </a:lnSpc>
              <a:defRPr sz="4200" b="1" cap="all" baseline="0"/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(CAN BE UP TO 2 LINES)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47645" y="4724400"/>
            <a:ext cx="6810555" cy="804696"/>
          </a:xfr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768"/>
              </a:spcBef>
              <a:defRPr sz="3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647645" y="5536722"/>
            <a:ext cx="7496355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1" y="5714999"/>
            <a:ext cx="6800850" cy="511175"/>
          </a:xfrm>
        </p:spPr>
        <p:txBody>
          <a:bodyPr anchor="b" anchorCtr="0"/>
          <a:lstStyle>
            <a:lvl1pPr algn="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1" y="6223957"/>
            <a:ext cx="6800849" cy="437193"/>
          </a:xfrm>
        </p:spPr>
        <p:txBody>
          <a:bodyPr anchor="t" anchorCtr="0"/>
          <a:lstStyle>
            <a:lvl1pPr algn="r"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324601" y="2105848"/>
            <a:ext cx="2133600" cy="38100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766" y="743099"/>
            <a:ext cx="4079017" cy="8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760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47645" y="4249742"/>
            <a:ext cx="6810555" cy="985121"/>
          </a:xfrm>
        </p:spPr>
        <p:txBody>
          <a:bodyPr anchor="b" anchorCtr="0"/>
          <a:lstStyle>
            <a:lvl1pPr algn="l">
              <a:lnSpc>
                <a:spcPts val="4400"/>
              </a:lnSpc>
              <a:defRPr sz="4200" b="1" cap="all" baseline="0"/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(UP TO 2 LINES OF TEXT)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647645" y="5536722"/>
            <a:ext cx="7496355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766" y="743099"/>
            <a:ext cx="4079017" cy="8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45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90563" y="1738313"/>
            <a:ext cx="7767637" cy="4487862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552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5"/>
          <p:cNvSpPr>
            <a:spLocks noGrp="1"/>
          </p:cNvSpPr>
          <p:nvPr>
            <p:ph sz="quarter" idx="11"/>
          </p:nvPr>
        </p:nvSpPr>
        <p:spPr>
          <a:xfrm>
            <a:off x="690563" y="1738313"/>
            <a:ext cx="3729037" cy="4487862"/>
          </a:xfrm>
        </p:spPr>
        <p:txBody>
          <a:bodyPr/>
          <a:lstStyle>
            <a:lvl1pP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2"/>
          </p:nvPr>
        </p:nvSpPr>
        <p:spPr>
          <a:xfrm>
            <a:off x="4724400" y="1738313"/>
            <a:ext cx="3733799" cy="4487862"/>
          </a:xfrm>
        </p:spPr>
        <p:txBody>
          <a:bodyPr/>
          <a:lstStyle>
            <a:lvl1pP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883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93" userDrawn="1">
          <p15:clr>
            <a:srgbClr val="FBAE40"/>
          </p15:clr>
        </p15:guide>
        <p15:guide id="2" pos="2973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715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88" y="1355723"/>
            <a:ext cx="9142412" cy="4812619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Icon to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insert image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627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Content Placeholder 5"/>
          <p:cNvSpPr>
            <a:spLocks noGrp="1"/>
          </p:cNvSpPr>
          <p:nvPr>
            <p:ph sz="quarter" idx="10"/>
          </p:nvPr>
        </p:nvSpPr>
        <p:spPr>
          <a:xfrm>
            <a:off x="690562" y="1738313"/>
            <a:ext cx="7767637" cy="448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81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1"/>
          </p:nvPr>
        </p:nvSpPr>
        <p:spPr>
          <a:xfrm>
            <a:off x="690562" y="1738313"/>
            <a:ext cx="3729038" cy="44878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2"/>
          </p:nvPr>
        </p:nvSpPr>
        <p:spPr>
          <a:xfrm>
            <a:off x="4724400" y="1738313"/>
            <a:ext cx="3733798" cy="44878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897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84" userDrawn="1">
          <p15:clr>
            <a:srgbClr val="FBAE40"/>
          </p15:clr>
        </p15:guide>
        <p15:guide id="2" pos="297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C08B29-7927-304B-8252-253610FC9BE2}" type="datetimeFigureOut">
              <a:rPr lang="en-US" smtClean="0">
                <a:solidFill>
                  <a:srgbClr val="006B9E"/>
                </a:solidFill>
              </a:rPr>
              <a:pPr/>
              <a:t>10/22/2018</a:t>
            </a:fld>
            <a:endParaRPr lang="en-US">
              <a:solidFill>
                <a:srgbClr val="006B9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6B9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E6D5D9-B2AC-5246-BD33-73F1E4476076}" type="slidenum">
              <a:rPr lang="en-US" smtClean="0">
                <a:solidFill>
                  <a:srgbClr val="006B9E"/>
                </a:solidFill>
              </a:rPr>
              <a:pPr/>
              <a:t>‹#›</a:t>
            </a:fld>
            <a:endParaRPr lang="en-US">
              <a:solidFill>
                <a:srgbClr val="006B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47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253474-C608-CC43-A832-672A1A8CF881}" type="datetimeFigureOut">
              <a:rPr lang="en-US" smtClean="0">
                <a:solidFill>
                  <a:srgbClr val="006B9E"/>
                </a:solidFill>
              </a:rPr>
              <a:pPr/>
              <a:t>10/22/2018</a:t>
            </a:fld>
            <a:endParaRPr lang="en-US">
              <a:solidFill>
                <a:srgbClr val="006B9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6B9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A5699B-4AD4-904F-B7D2-BBF4B0567123}" type="slidenum">
              <a:rPr lang="en-US" smtClean="0">
                <a:solidFill>
                  <a:srgbClr val="006B9E"/>
                </a:solidFill>
              </a:rPr>
              <a:pPr/>
              <a:t>‹#›</a:t>
            </a:fld>
            <a:endParaRPr lang="en-US">
              <a:solidFill>
                <a:srgbClr val="006B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2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47645" y="4249742"/>
            <a:ext cx="6810555" cy="985121"/>
          </a:xfrm>
        </p:spPr>
        <p:txBody>
          <a:bodyPr anchor="b" anchorCtr="0"/>
          <a:lstStyle>
            <a:lvl1pPr algn="l">
              <a:lnSpc>
                <a:spcPts val="4400"/>
              </a:lnSpc>
              <a:defRPr sz="4200" b="1" cap="all" baseline="0"/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(UP TO 2 LINES OF TEXT)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647645" y="5536722"/>
            <a:ext cx="7496355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766" y="743099"/>
            <a:ext cx="4079017" cy="8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690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286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1600200"/>
            <a:ext cx="533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A76FC-5172-E44F-8EC5-21EF7928179E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10/22/2018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103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98150"/>
            <a:ext cx="9144000" cy="1598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4358" y="1893428"/>
            <a:ext cx="6090700" cy="31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87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47645" y="3505200"/>
            <a:ext cx="6810555" cy="985121"/>
          </a:xfrm>
        </p:spPr>
        <p:txBody>
          <a:bodyPr anchor="b" anchorCtr="0"/>
          <a:lstStyle>
            <a:lvl1pPr algn="l">
              <a:lnSpc>
                <a:spcPts val="4400"/>
              </a:lnSpc>
              <a:defRPr sz="4200" b="1" cap="all" baseline="0"/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(CAN BE UP TO 2 LINES)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47645" y="4724400"/>
            <a:ext cx="6810555" cy="804696"/>
          </a:xfr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768"/>
              </a:spcBef>
              <a:defRPr sz="3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647645" y="5536722"/>
            <a:ext cx="7496355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1" y="5714999"/>
            <a:ext cx="6800850" cy="511175"/>
          </a:xfrm>
        </p:spPr>
        <p:txBody>
          <a:bodyPr anchor="b" anchorCtr="0"/>
          <a:lstStyle>
            <a:lvl1pPr algn="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1" y="6223957"/>
            <a:ext cx="6800849" cy="437193"/>
          </a:xfrm>
        </p:spPr>
        <p:txBody>
          <a:bodyPr anchor="t" anchorCtr="0"/>
          <a:lstStyle>
            <a:lvl1pPr algn="r"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324601" y="2105848"/>
            <a:ext cx="2133600" cy="38100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766" y="743099"/>
            <a:ext cx="4079017" cy="8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590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159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47645" y="4249742"/>
            <a:ext cx="6810555" cy="985121"/>
          </a:xfrm>
        </p:spPr>
        <p:txBody>
          <a:bodyPr anchor="b" anchorCtr="0"/>
          <a:lstStyle>
            <a:lvl1pPr algn="l">
              <a:lnSpc>
                <a:spcPts val="4400"/>
              </a:lnSpc>
              <a:defRPr sz="4200" b="1" cap="all" baseline="0"/>
            </a:lvl1pPr>
          </a:lstStyle>
          <a:p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(UP TO 2 LINES OF TEXT)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647645" y="5536722"/>
            <a:ext cx="7496355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766" y="743099"/>
            <a:ext cx="4079017" cy="8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755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90563" y="1738313"/>
            <a:ext cx="7767637" cy="4487862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76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5"/>
          <p:cNvSpPr>
            <a:spLocks noGrp="1"/>
          </p:cNvSpPr>
          <p:nvPr>
            <p:ph sz="quarter" idx="11"/>
          </p:nvPr>
        </p:nvSpPr>
        <p:spPr>
          <a:xfrm>
            <a:off x="690563" y="1738313"/>
            <a:ext cx="3729037" cy="4487862"/>
          </a:xfrm>
        </p:spPr>
        <p:txBody>
          <a:bodyPr/>
          <a:lstStyle>
            <a:lvl1pP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2"/>
          </p:nvPr>
        </p:nvSpPr>
        <p:spPr>
          <a:xfrm>
            <a:off x="4724400" y="1738313"/>
            <a:ext cx="3733799" cy="4487862"/>
          </a:xfrm>
        </p:spPr>
        <p:txBody>
          <a:bodyPr/>
          <a:lstStyle>
            <a:lvl1pP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322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93" userDrawn="1">
          <p15:clr>
            <a:srgbClr val="FBAE40"/>
          </p15:clr>
        </p15:guide>
        <p15:guide id="2" pos="2973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15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88" y="1355723"/>
            <a:ext cx="9142412" cy="4812619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Icon to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insert image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096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Content Placeholder 5"/>
          <p:cNvSpPr>
            <a:spLocks noGrp="1"/>
          </p:cNvSpPr>
          <p:nvPr>
            <p:ph sz="quarter" idx="10"/>
          </p:nvPr>
        </p:nvSpPr>
        <p:spPr>
          <a:xfrm>
            <a:off x="690562" y="1738313"/>
            <a:ext cx="7767637" cy="448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541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fld id="{4A15B919-E3DF-8843-A034-99A3C3E2A01C}" type="slidenum">
              <a:rPr lang="en-US" sz="1400" smtClean="0">
                <a:solidFill>
                  <a:srgbClr val="FFFFFF"/>
                </a:solidFill>
                <a:latin typeface="Calibri"/>
                <a:cs typeface="Arial"/>
              </a:rPr>
              <a:pPr>
                <a:defRPr/>
              </a:pPr>
              <a:t>‹#›</a:t>
            </a:fld>
            <a:endParaRPr lang="en-CA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1"/>
          </p:nvPr>
        </p:nvSpPr>
        <p:spPr>
          <a:xfrm>
            <a:off x="690562" y="1738313"/>
            <a:ext cx="3729038" cy="44878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2"/>
          </p:nvPr>
        </p:nvSpPr>
        <p:spPr>
          <a:xfrm>
            <a:off x="4724400" y="1738313"/>
            <a:ext cx="3733798" cy="44878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049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84" userDrawn="1">
          <p15:clr>
            <a:srgbClr val="FBAE40"/>
          </p15:clr>
        </p15:guide>
        <p15:guide id="2" pos="297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90563" y="1738313"/>
            <a:ext cx="7767637" cy="4487862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253474-C608-CC43-A832-672A1A8CF881}" type="datetimeFigureOut">
              <a:rPr lang="en-US" smtClean="0">
                <a:solidFill>
                  <a:srgbClr val="006B9E"/>
                </a:solidFill>
              </a:rPr>
              <a:pPr/>
              <a:t>10/22/2018</a:t>
            </a:fld>
            <a:endParaRPr lang="en-US">
              <a:solidFill>
                <a:srgbClr val="006B9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6B9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A5699B-4AD4-904F-B7D2-BBF4B0567123}" type="slidenum">
              <a:rPr lang="en-US" smtClean="0">
                <a:solidFill>
                  <a:srgbClr val="006B9E"/>
                </a:solidFill>
              </a:rPr>
              <a:pPr/>
              <a:t>‹#›</a:t>
            </a:fld>
            <a:endParaRPr lang="en-US">
              <a:solidFill>
                <a:srgbClr val="006B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8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59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44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50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75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83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8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84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45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6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5"/>
          <p:cNvSpPr>
            <a:spLocks noGrp="1"/>
          </p:cNvSpPr>
          <p:nvPr>
            <p:ph sz="quarter" idx="11"/>
          </p:nvPr>
        </p:nvSpPr>
        <p:spPr>
          <a:xfrm>
            <a:off x="690563" y="1738313"/>
            <a:ext cx="3729037" cy="4487862"/>
          </a:xfrm>
        </p:spPr>
        <p:txBody>
          <a:bodyPr/>
          <a:lstStyle>
            <a:lvl1pP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2"/>
          </p:nvPr>
        </p:nvSpPr>
        <p:spPr>
          <a:xfrm>
            <a:off x="4724400" y="1738313"/>
            <a:ext cx="3733799" cy="4487862"/>
          </a:xfrm>
        </p:spPr>
        <p:txBody>
          <a:bodyPr/>
          <a:lstStyle>
            <a:lvl1pP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119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93" userDrawn="1">
          <p15:clr>
            <a:srgbClr val="FBAE40"/>
          </p15:clr>
        </p15:guide>
        <p15:guide id="2" pos="2973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30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83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88" y="1355723"/>
            <a:ext cx="9142412" cy="4812619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Icon to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insert image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8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Content Placeholder 5"/>
          <p:cNvSpPr>
            <a:spLocks noGrp="1"/>
          </p:cNvSpPr>
          <p:nvPr>
            <p:ph sz="quarter" idx="10"/>
          </p:nvPr>
        </p:nvSpPr>
        <p:spPr>
          <a:xfrm>
            <a:off x="690562" y="1738313"/>
            <a:ext cx="7767637" cy="448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3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BH_PPt_2015_slides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592628" y="6489550"/>
            <a:ext cx="3250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5B919-E3DF-8843-A034-99A3C3E2A01C}" type="slidenum">
              <a:rPr lang="en-US" sz="1400" kern="1200" smtClean="0">
                <a:solidFill>
                  <a:schemeClr val="bg1"/>
                </a:solidFill>
                <a:latin typeface="+mj-lt"/>
                <a:ea typeface="ＭＳ Ｐゴシック" charset="-128"/>
                <a:cs typeface="Arial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1"/>
          </p:nvPr>
        </p:nvSpPr>
        <p:spPr>
          <a:xfrm>
            <a:off x="690562" y="1738313"/>
            <a:ext cx="3729038" cy="44878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2"/>
          </p:nvPr>
        </p:nvSpPr>
        <p:spPr>
          <a:xfrm>
            <a:off x="4724400" y="1738313"/>
            <a:ext cx="3733798" cy="44878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-1"/>
            <a:ext cx="9144000" cy="135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90" y="6247974"/>
            <a:ext cx="2441448" cy="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3184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84" userDrawn="1">
          <p15:clr>
            <a:srgbClr val="FBAE40"/>
          </p15:clr>
        </p15:guide>
        <p15:guide id="2" pos="297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0562" y="284673"/>
            <a:ext cx="7767637" cy="105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562" y="1733550"/>
            <a:ext cx="7767638" cy="449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80" r:id="rId3"/>
    <p:sldLayoutId id="2147483650" r:id="rId4"/>
    <p:sldLayoutId id="2147483674" r:id="rId5"/>
    <p:sldLayoutId id="2147483675" r:id="rId6"/>
    <p:sldLayoutId id="2147483677" r:id="rId7"/>
    <p:sldLayoutId id="2147483678" r:id="rId8"/>
    <p:sldLayoutId id="2147483679" r:id="rId9"/>
    <p:sldLayoutId id="2147483684" r:id="rId10"/>
  </p:sldLayoutIdLst>
  <p:hf hdr="0" ftr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+mj-lt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algn="l" rtl="0" eaLnBrk="1" fontAlgn="base" hangingPunct="1">
        <a:spcBef>
          <a:spcPts val="528"/>
        </a:spcBef>
        <a:spcAft>
          <a:spcPct val="0"/>
        </a:spcAft>
        <a:defRPr sz="2400">
          <a:solidFill>
            <a:schemeClr val="tx2"/>
          </a:solidFill>
          <a:latin typeface="+mj-lt"/>
          <a:ea typeface="+mn-ea"/>
          <a:cs typeface="Arial"/>
        </a:defRPr>
      </a:lvl1pPr>
      <a:lvl2pPr marL="274320" indent="-2743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j-lt"/>
          <a:ea typeface="+mn-ea"/>
          <a:cs typeface="Arial"/>
        </a:defRPr>
      </a:lvl2pPr>
      <a:lvl3pPr marL="274320" indent="-2743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tabLst/>
        <a:defRPr sz="2400" b="1">
          <a:solidFill>
            <a:schemeClr val="tx1"/>
          </a:solidFill>
          <a:latin typeface="+mj-lt"/>
          <a:ea typeface="+mn-ea"/>
          <a:cs typeface="Arial"/>
        </a:defRPr>
      </a:lvl3pPr>
      <a:lvl4pPr marL="548640" indent="-1828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>
          <a:solidFill>
            <a:schemeClr val="tx2"/>
          </a:solidFill>
          <a:latin typeface="+mj-lt"/>
          <a:ea typeface="+mn-ea"/>
          <a:cs typeface="Arial"/>
        </a:defRPr>
      </a:lvl4pPr>
      <a:lvl5pPr marL="822960" indent="-1828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>
          <a:solidFill>
            <a:schemeClr val="tx2"/>
          </a:solidFill>
          <a:latin typeface="+mj-lt"/>
          <a:ea typeface="+mn-ea"/>
          <a:cs typeface="Arial"/>
        </a:defRPr>
      </a:lvl5pPr>
      <a:lvl6pPr marL="16033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6pPr>
      <a:lvl7pPr marL="20605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7pPr>
      <a:lvl8pPr marL="25177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8pPr>
      <a:lvl9pPr marL="29749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28" userDrawn="1">
          <p15:clr>
            <a:srgbClr val="F26B43"/>
          </p15:clr>
        </p15:guide>
        <p15:guide id="2" orient="horz" pos="180" userDrawn="1">
          <p15:clr>
            <a:srgbClr val="F26B43"/>
          </p15:clr>
        </p15:guide>
        <p15:guide id="3" orient="horz" pos="854" userDrawn="1">
          <p15:clr>
            <a:srgbClr val="F26B43"/>
          </p15:clr>
        </p15:guide>
        <p15:guide id="4" orient="horz" pos="1095" userDrawn="1">
          <p15:clr>
            <a:srgbClr val="F26B43"/>
          </p15:clr>
        </p15:guide>
        <p15:guide id="5" orient="horz" pos="3924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0562" y="284673"/>
            <a:ext cx="7767637" cy="105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562" y="1733550"/>
            <a:ext cx="7767638" cy="449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4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sldNum="0" hdr="0" ftr="0" dt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+mj-lt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algn="l" rtl="0" eaLnBrk="1" fontAlgn="base" hangingPunct="1">
        <a:spcBef>
          <a:spcPts val="528"/>
        </a:spcBef>
        <a:spcAft>
          <a:spcPct val="0"/>
        </a:spcAft>
        <a:defRPr sz="2400">
          <a:solidFill>
            <a:schemeClr val="tx2"/>
          </a:solidFill>
          <a:latin typeface="+mj-lt"/>
          <a:ea typeface="+mn-ea"/>
          <a:cs typeface="Arial"/>
        </a:defRPr>
      </a:lvl1pPr>
      <a:lvl2pPr marL="274320" indent="-2743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j-lt"/>
          <a:ea typeface="+mn-ea"/>
          <a:cs typeface="Arial"/>
        </a:defRPr>
      </a:lvl2pPr>
      <a:lvl3pPr marL="274320" indent="-2743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tabLst/>
        <a:defRPr sz="2400" b="1">
          <a:solidFill>
            <a:schemeClr val="tx1"/>
          </a:solidFill>
          <a:latin typeface="+mj-lt"/>
          <a:ea typeface="+mn-ea"/>
          <a:cs typeface="Arial"/>
        </a:defRPr>
      </a:lvl3pPr>
      <a:lvl4pPr marL="548640" indent="-1828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>
          <a:solidFill>
            <a:schemeClr val="tx2"/>
          </a:solidFill>
          <a:latin typeface="+mj-lt"/>
          <a:ea typeface="+mn-ea"/>
          <a:cs typeface="Arial"/>
        </a:defRPr>
      </a:lvl4pPr>
      <a:lvl5pPr marL="822960" indent="-1828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>
          <a:solidFill>
            <a:schemeClr val="tx2"/>
          </a:solidFill>
          <a:latin typeface="+mj-lt"/>
          <a:ea typeface="+mn-ea"/>
          <a:cs typeface="Arial"/>
        </a:defRPr>
      </a:lvl5pPr>
      <a:lvl6pPr marL="16033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6pPr>
      <a:lvl7pPr marL="20605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7pPr>
      <a:lvl8pPr marL="25177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8pPr>
      <a:lvl9pPr marL="29749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0562" y="284673"/>
            <a:ext cx="7767637" cy="105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562" y="1733550"/>
            <a:ext cx="7767638" cy="449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7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42" r:id="rId12"/>
  </p:sldLayoutIdLst>
  <p:hf hdr="0" ftr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+mj-lt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algn="l" rtl="0" eaLnBrk="1" fontAlgn="base" hangingPunct="1">
        <a:spcBef>
          <a:spcPts val="528"/>
        </a:spcBef>
        <a:spcAft>
          <a:spcPct val="0"/>
        </a:spcAft>
        <a:defRPr sz="2400">
          <a:solidFill>
            <a:schemeClr val="tx2"/>
          </a:solidFill>
          <a:latin typeface="+mj-lt"/>
          <a:ea typeface="+mn-ea"/>
          <a:cs typeface="Arial"/>
        </a:defRPr>
      </a:lvl1pPr>
      <a:lvl2pPr marL="274320" indent="-2743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j-lt"/>
          <a:ea typeface="+mn-ea"/>
          <a:cs typeface="Arial"/>
        </a:defRPr>
      </a:lvl2pPr>
      <a:lvl3pPr marL="274320" indent="-2743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tabLst/>
        <a:defRPr sz="2400" b="1">
          <a:solidFill>
            <a:schemeClr val="tx1"/>
          </a:solidFill>
          <a:latin typeface="+mj-lt"/>
          <a:ea typeface="+mn-ea"/>
          <a:cs typeface="Arial"/>
        </a:defRPr>
      </a:lvl3pPr>
      <a:lvl4pPr marL="548640" indent="-1828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>
          <a:solidFill>
            <a:schemeClr val="tx2"/>
          </a:solidFill>
          <a:latin typeface="+mj-lt"/>
          <a:ea typeface="+mn-ea"/>
          <a:cs typeface="Arial"/>
        </a:defRPr>
      </a:lvl4pPr>
      <a:lvl5pPr marL="822960" indent="-1828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>
          <a:solidFill>
            <a:schemeClr val="tx2"/>
          </a:solidFill>
          <a:latin typeface="+mj-lt"/>
          <a:ea typeface="+mn-ea"/>
          <a:cs typeface="Arial"/>
        </a:defRPr>
      </a:lvl5pPr>
      <a:lvl6pPr marL="16033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6pPr>
      <a:lvl7pPr marL="20605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7pPr>
      <a:lvl8pPr marL="25177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8pPr>
      <a:lvl9pPr marL="29749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28" userDrawn="1">
          <p15:clr>
            <a:srgbClr val="F26B43"/>
          </p15:clr>
        </p15:guide>
        <p15:guide id="2" orient="horz" pos="180" userDrawn="1">
          <p15:clr>
            <a:srgbClr val="F26B43"/>
          </p15:clr>
        </p15:guide>
        <p15:guide id="3" orient="horz" pos="854" userDrawn="1">
          <p15:clr>
            <a:srgbClr val="F26B43"/>
          </p15:clr>
        </p15:guide>
        <p15:guide id="4" orient="horz" pos="1095" userDrawn="1">
          <p15:clr>
            <a:srgbClr val="F26B43"/>
          </p15:clr>
        </p15:guide>
        <p15:guide id="5" orient="horz" pos="3924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0562" y="284673"/>
            <a:ext cx="7767637" cy="105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562" y="1733550"/>
            <a:ext cx="7767638" cy="449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4" r:id="rId10"/>
  </p:sldLayoutIdLst>
  <p:hf hdr="0" ftr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+mj-lt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algn="l" rtl="0" eaLnBrk="1" fontAlgn="base" hangingPunct="1">
        <a:spcBef>
          <a:spcPts val="528"/>
        </a:spcBef>
        <a:spcAft>
          <a:spcPct val="0"/>
        </a:spcAft>
        <a:defRPr sz="2400">
          <a:solidFill>
            <a:schemeClr val="tx2"/>
          </a:solidFill>
          <a:latin typeface="+mj-lt"/>
          <a:ea typeface="+mn-ea"/>
          <a:cs typeface="Arial"/>
        </a:defRPr>
      </a:lvl1pPr>
      <a:lvl2pPr marL="274320" indent="-2743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j-lt"/>
          <a:ea typeface="+mn-ea"/>
          <a:cs typeface="Arial"/>
        </a:defRPr>
      </a:lvl2pPr>
      <a:lvl3pPr marL="274320" indent="-27432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tabLst/>
        <a:defRPr sz="2400" b="1">
          <a:solidFill>
            <a:schemeClr val="tx1"/>
          </a:solidFill>
          <a:latin typeface="+mj-lt"/>
          <a:ea typeface="+mn-ea"/>
          <a:cs typeface="Arial"/>
        </a:defRPr>
      </a:lvl3pPr>
      <a:lvl4pPr marL="548640" indent="-1828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>
          <a:solidFill>
            <a:schemeClr val="tx2"/>
          </a:solidFill>
          <a:latin typeface="+mj-lt"/>
          <a:ea typeface="+mn-ea"/>
          <a:cs typeface="Arial"/>
        </a:defRPr>
      </a:lvl4pPr>
      <a:lvl5pPr marL="822960" indent="-18288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>
          <a:solidFill>
            <a:schemeClr val="tx2"/>
          </a:solidFill>
          <a:latin typeface="+mj-lt"/>
          <a:ea typeface="+mn-ea"/>
          <a:cs typeface="Arial"/>
        </a:defRPr>
      </a:lvl5pPr>
      <a:lvl6pPr marL="16033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6pPr>
      <a:lvl7pPr marL="20605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7pPr>
      <a:lvl8pPr marL="25177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8pPr>
      <a:lvl9pPr marL="29749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28" userDrawn="1">
          <p15:clr>
            <a:srgbClr val="F26B43"/>
          </p15:clr>
        </p15:guide>
        <p15:guide id="2" orient="horz" pos="180" userDrawn="1">
          <p15:clr>
            <a:srgbClr val="F26B43"/>
          </p15:clr>
        </p15:guide>
        <p15:guide id="3" orient="horz" pos="854" userDrawn="1">
          <p15:clr>
            <a:srgbClr val="F26B43"/>
          </p15:clr>
        </p15:guide>
        <p15:guide id="4" orient="horz" pos="1095" userDrawn="1">
          <p15:clr>
            <a:srgbClr val="F26B43"/>
          </p15:clr>
        </p15:guide>
        <p15:guide id="5" orient="horz" pos="3924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08B29-7927-304B-8252-253610FC9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6D5D9-B2AC-5246-BD33-73F1E4476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7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4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s://www.google.com/url?sa=i&amp;rct=j&amp;q=&amp;esrc=s&amp;source=images&amp;cd=&amp;cad=rja&amp;uact=8&amp;ved=2ahUKEwi3sLDHm4zeAhUsGTQIHcItD2YQjRx6BAgBEAU&amp;url=https://www.worldatlas.com/webimage/countrys/namerica/usstates/caoutl.htm&amp;psig=AOvVaw12doU4UDQEhZlsWm1DBX0b&amp;ust=1539822380300911" TargetMode="Externa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188" y="3115802"/>
            <a:ext cx="8462865" cy="985121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Data-driven overdose prevention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7645" y="4461414"/>
            <a:ext cx="6810555" cy="80469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Ventura County’s “NO-OD”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657352" y="5808081"/>
            <a:ext cx="6800849" cy="437193"/>
          </a:xfrm>
        </p:spPr>
        <p:txBody>
          <a:bodyPr/>
          <a:lstStyle/>
          <a:p>
            <a:r>
              <a:rPr lang="en-US" dirty="0"/>
              <a:t> Loretta </a:t>
            </a:r>
            <a:r>
              <a:rPr lang="en-US" dirty="0" err="1"/>
              <a:t>Denering</a:t>
            </a:r>
            <a:r>
              <a:rPr lang="en-US" dirty="0"/>
              <a:t>, DrPH, MS</a:t>
            </a:r>
          </a:p>
          <a:p>
            <a:r>
              <a:rPr lang="en-US" dirty="0"/>
              <a:t>Division Chief and Workshop Moderator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Session II – October 24 3:30 – 5:00 p.m.</a:t>
            </a:r>
          </a:p>
        </p:txBody>
      </p:sp>
    </p:spTree>
    <p:extLst>
      <p:ext uri="{BB962C8B-B14F-4D97-AF65-F5344CB8AC3E}">
        <p14:creationId xmlns:p14="http://schemas.microsoft.com/office/powerpoint/2010/main" val="11921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1CD2-999B-4AF0-AEC5-B8FECE7C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Rx Abuse and Heroin Workgroup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D6A1D-994E-4E28-8C82-B2D11C199A96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690563" y="1724025"/>
            <a:ext cx="8005568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05430"/>
                </a:solidFill>
              </a:rPr>
              <a:t>MISSION: </a:t>
            </a:r>
            <a:r>
              <a:rPr lang="en-US" sz="2000" dirty="0"/>
              <a:t>Save and improve lives by stopping Rx drug and heroin abuse.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E05430"/>
                </a:solidFill>
              </a:rPr>
              <a:t>PRIMARY GOAL: </a:t>
            </a:r>
            <a:r>
              <a:rPr lang="en-US" sz="2000" b="1" dirty="0"/>
              <a:t>Decrease fatal opioid overdoses by 50% in Ventura County, compared to 2013 baseline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E05430"/>
                </a:solidFill>
              </a:rPr>
              <a:t>CRITERIA FOR GOALS: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The selected goals and actions reflect:</a:t>
            </a:r>
          </a:p>
          <a:p>
            <a:pPr marL="285750" indent="-285750">
              <a:buClr>
                <a:srgbClr val="194C8D"/>
              </a:buClr>
              <a:buFont typeface="Arial" charset="0"/>
              <a:buChar char="•"/>
            </a:pPr>
            <a:r>
              <a:rPr lang="en-US" sz="2000" dirty="0"/>
              <a:t>Data-indicated problems	Defined scope and reach</a:t>
            </a:r>
          </a:p>
          <a:p>
            <a:pPr marL="285750" indent="-285750">
              <a:buClr>
                <a:srgbClr val="194C8D"/>
              </a:buClr>
              <a:buFont typeface="Arial" charset="0"/>
              <a:buChar char="•"/>
            </a:pPr>
            <a:r>
              <a:rPr lang="en-US" sz="2000" dirty="0"/>
              <a:t>Measurable efficacy		Achievability</a:t>
            </a:r>
          </a:p>
          <a:p>
            <a:pPr marL="285750" indent="-285750">
              <a:buClr>
                <a:srgbClr val="194C8D"/>
              </a:buClr>
              <a:buFont typeface="Arial" charset="0"/>
              <a:buChar char="•"/>
            </a:pPr>
            <a:r>
              <a:rPr lang="en-US" sz="2000" dirty="0"/>
              <a:t>Crosscutting strategies		Cultural and linguistic relevance</a:t>
            </a:r>
          </a:p>
          <a:p>
            <a:pPr marL="285750" indent="-285750">
              <a:buClr>
                <a:srgbClr val="194C8D"/>
              </a:buClr>
              <a:buFont typeface="Arial" charset="0"/>
              <a:buChar char="•"/>
            </a:pPr>
            <a:r>
              <a:rPr lang="en-US" sz="2000" dirty="0"/>
              <a:t>Sensitivity to stigma</a:t>
            </a:r>
          </a:p>
        </p:txBody>
      </p:sp>
    </p:spTree>
    <p:extLst>
      <p:ext uri="{BB962C8B-B14F-4D97-AF65-F5344CB8AC3E}">
        <p14:creationId xmlns:p14="http://schemas.microsoft.com/office/powerpoint/2010/main" val="80515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B348-DE67-463E-BFFD-594811E8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professionals understand…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C5E21-0842-490F-9A08-273D92B6EEA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Significant stigma associated with heroin and opioid overdose prevention &amp; naloxone distribution</a:t>
            </a:r>
          </a:p>
          <a:p>
            <a:pPr lvl="1" indent="0">
              <a:buNone/>
            </a:pPr>
            <a:r>
              <a:rPr lang="en-US" dirty="0"/>
              <a:t>  Even though it’s relatively cheap, safe and effective </a:t>
            </a:r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early programs used intramuscular injection because that was the form most easily available</a:t>
            </a:r>
          </a:p>
          <a:p>
            <a:pPr lvl="1" indent="0">
              <a:buNone/>
            </a:pPr>
            <a:r>
              <a:rPr lang="en-US" dirty="0"/>
              <a:t>  Contributing to fears of law enforcement, other risks</a:t>
            </a:r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Nasal naloxone has been a game-changer in terms first responder attitudes and lay naloxone OD prevention work</a:t>
            </a:r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3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B348-DE67-463E-BFFD-594811E8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hurdles for project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C5E21-0842-490F-9A08-273D92B6EE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9893" y="1439734"/>
            <a:ext cx="7874939" cy="4419891"/>
          </a:xfrm>
        </p:spPr>
        <p:txBody>
          <a:bodyPr/>
          <a:lstStyle/>
          <a:p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How do you provide standardized OD response training for highest risk people, reaching those in a position to identify and take action to reverse effects of opioids?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Who will carry out systematic data collection on naloxone kits and their use in the community to effectively respond?</a:t>
            </a:r>
          </a:p>
          <a:p>
            <a:pPr marL="342900" indent="-342900"/>
            <a:endParaRPr lang="en-US" dirty="0"/>
          </a:p>
          <a:p>
            <a:pPr marL="457200" indent="-457200">
              <a:buAutoNum type="arabicPeriod" startAt="3"/>
            </a:pPr>
            <a:r>
              <a:rPr lang="en-US" dirty="0"/>
              <a:t>How can data be used for both formative and summative evaluation purposes for continuous improvement?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82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2" y="110359"/>
            <a:ext cx="8143383" cy="122495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Data</a:t>
            </a:r>
            <a:br>
              <a:rPr lang="en-US" dirty="0"/>
            </a:br>
            <a:r>
              <a:rPr lang="en-US" sz="1800" b="0" dirty="0"/>
              <a:t>Select findings from </a:t>
            </a:r>
            <a:r>
              <a:rPr lang="en-US" sz="1800" b="0" i="1" dirty="0"/>
              <a:t>Ventura County Overdose Deaths 2008-2015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51" y="1335315"/>
            <a:ext cx="5027405" cy="393192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5" y="2164364"/>
            <a:ext cx="3656682" cy="2147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005" y="4771471"/>
            <a:ext cx="4083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6B9E"/>
                </a:solidFill>
              </a:rPr>
              <a:t>Rx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drugs account for most overdose deaths (63%)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, far above other substance categories (25% alcohol-related, 24% heroin-related, and 18% illicit drug-related).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749" y="5233136"/>
            <a:ext cx="42409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The majority of overdose deaths were opioid-related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, either heroin or opioid Rx drugs.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Most overdose deaths were due to the use of multiple substances: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68% consumed two or more different substances. Only 32% of overdose deaths were related to an overdose of one single substance.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980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supported this direction:		Eliza Wheeler,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Dr.Davidson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others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57" y="1444445"/>
            <a:ext cx="5497913" cy="488898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4620" y="1645007"/>
            <a:ext cx="3322637" cy="448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528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1pPr>
            <a:lvl2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2pPr>
            <a:lvl3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3pPr>
            <a:lvl4pPr marL="54864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4pPr>
            <a:lvl5pPr marL="82296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5pPr>
            <a:lvl6pPr marL="16033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0605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5177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29749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fontAlgn="ctr"/>
            <a:endParaRPr lang="en-US" b="1" kern="0" dirty="0">
              <a:solidFill>
                <a:schemeClr val="tx1"/>
              </a:solidFill>
            </a:endParaRPr>
          </a:p>
          <a:p>
            <a:pPr fontAlgn="ctr"/>
            <a:endParaRPr lang="en-US" kern="0" dirty="0">
              <a:solidFill>
                <a:schemeClr val="tx1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tx1"/>
                </a:solidFill>
              </a:rPr>
              <a:t>2005 – 2012, mounting research on safe and effective response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tx1"/>
                </a:solidFill>
              </a:rPr>
              <a:t>“Research shows marked decreases in OD mortality”</a:t>
            </a:r>
            <a:endParaRPr lang="en-US" kern="0" dirty="0">
              <a:solidFill>
                <a:schemeClr val="tx1"/>
              </a:solidFill>
            </a:endParaRP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1456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icksD\AppData\Local\Microsoft\Windows\Temporary Internet Files\Content.Outlook\I19PFRVH\IMG_23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88990"/>
            <a:ext cx="6441440" cy="60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43" y="1930400"/>
            <a:ext cx="2804478" cy="2733039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2000" dirty="0">
                <a:solidFill>
                  <a:schemeClr val="accent2"/>
                </a:solidFill>
              </a:rPr>
              <a:t>AND…Importantly:</a:t>
            </a:r>
            <a:br>
              <a:rPr lang="en-US" sz="2000" dirty="0">
                <a:solidFill>
                  <a:schemeClr val="accent2"/>
                </a:solidFill>
              </a:rPr>
            </a:b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No evidence of increases in drug use or heroin OD</a:t>
            </a:r>
            <a:br>
              <a:rPr lang="en-US" sz="2000" dirty="0">
                <a:solidFill>
                  <a:schemeClr val="accent2"/>
                </a:solidFill>
              </a:rPr>
            </a:b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Seal, et. al., 2005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Journal of Urban Health: Bulletin of the New York Academy of Medicine, Vol. 82, No. 2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1005840" y="4846320"/>
            <a:ext cx="1838960" cy="548640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7633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E74E-1BD8-45A1-A79D-0350BC18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Went to School: OD Prevention &amp; Reversal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2" y="1452985"/>
            <a:ext cx="6258560" cy="4147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87" y="2766526"/>
            <a:ext cx="4607768" cy="34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1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62" y="284673"/>
            <a:ext cx="7767637" cy="105064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Overdose Prevention Pilot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15918" y="1645007"/>
            <a:ext cx="7842281" cy="44878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Rx Abuse and Heroin Workgroup- strong interest, but less than $50K in unrestricted funds to apply to effort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Needed to target the groups at elevated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Began as pilot program at 6 sites </a:t>
            </a:r>
            <a:r>
              <a:rPr lang="en-US" dirty="0">
                <a:sym typeface="Wingdings"/>
              </a:rPr>
              <a:t> just 150 kits (300 vials)</a:t>
            </a:r>
          </a:p>
          <a:p>
            <a:endParaRPr lang="en-US" sz="1800" dirty="0"/>
          </a:p>
          <a:p>
            <a:r>
              <a:rPr lang="en-US" sz="2800" b="1" u="sng" dirty="0"/>
              <a:t>Early Goal</a:t>
            </a:r>
            <a:r>
              <a:rPr lang="en-US" sz="2800" b="1" dirty="0"/>
              <a:t>:  reach 150 family, friends, and loved ones 		with training on overdose prevention </a:t>
            </a:r>
          </a:p>
          <a:p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Now expanded to 33 sites, 2500+ kits with modest grant of additional $52,000 for additional naloxone kit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Distinguishing Feature: </a:t>
            </a:r>
            <a:r>
              <a:rPr lang="en-US" b="1" dirty="0">
                <a:sym typeface="Wingdings"/>
              </a:rPr>
              <a:t>Built in data collection from start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32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5FC20-9520-47E6-A07E-D7D1DE43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Kit Design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2B400D-C9BA-4541-BF2D-90B258B4523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946849" y="1910664"/>
            <a:ext cx="5197151" cy="390132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C683B1-7BA2-444B-963C-7599292894EF}"/>
              </a:ext>
            </a:extLst>
          </p:cNvPr>
          <p:cNvSpPr txBox="1">
            <a:spLocks/>
          </p:cNvSpPr>
          <p:nvPr/>
        </p:nvSpPr>
        <p:spPr bwMode="auto">
          <a:xfrm>
            <a:off x="233361" y="2750986"/>
            <a:ext cx="5103747" cy="29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528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1pPr>
            <a:lvl2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2pPr>
            <a:lvl3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3pPr>
            <a:lvl4pPr marL="54864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4pPr>
            <a:lvl5pPr marL="82296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5pPr>
            <a:lvl6pPr marL="16033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0605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5177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29749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Looks like First Aid 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English and Spanish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2 vials and 2 IM needles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Branded instruction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/>
              <a:t>Complete initial form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580046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68D0-DCFE-4DC0-9CC6-4B65C820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the pilot to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E9AE3-2AAD-4BB0-88D6-9F617A0215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000" b="1" dirty="0"/>
              <a:t>Kim O’Neil</a:t>
            </a:r>
          </a:p>
          <a:p>
            <a:pPr algn="ctr"/>
            <a:r>
              <a:rPr lang="en-US" sz="4000" b="1" dirty="0"/>
              <a:t>Project SAFER</a:t>
            </a:r>
          </a:p>
        </p:txBody>
      </p:sp>
    </p:spTree>
    <p:extLst>
      <p:ext uri="{BB962C8B-B14F-4D97-AF65-F5344CB8AC3E}">
        <p14:creationId xmlns:p14="http://schemas.microsoft.com/office/powerpoint/2010/main" val="315770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Today’s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8323" y="1545273"/>
            <a:ext cx="8145527" cy="4487862"/>
          </a:xfrm>
        </p:spPr>
        <p:txBody>
          <a:bodyPr/>
          <a:lstStyle/>
          <a:p>
            <a:r>
              <a:rPr lang="en-US" dirty="0"/>
              <a:t>Will discuss how an opioid overdose prevention program began as a pilot project, and evolved over four years as a data-informed community health project using best practices on a tight budget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Dr. Loretta Denering, </a:t>
            </a:r>
            <a:r>
              <a:rPr lang="en-US" dirty="0"/>
              <a:t>Chief, Alcohol and Drug Programs VCBH</a:t>
            </a: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Dan Hicks</a:t>
            </a:r>
            <a:r>
              <a:rPr lang="en-US" dirty="0"/>
              <a:t>, Prevention Services Manager, VCBH ADP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Kim O’Neil</a:t>
            </a:r>
            <a:r>
              <a:rPr lang="en-US" dirty="0"/>
              <a:t>, Executive Director, Project SAFER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Dr. Kristen Donovan</a:t>
            </a:r>
            <a:r>
              <a:rPr lang="en-US" dirty="0"/>
              <a:t>, President, EVALCORP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8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05B2-3B5C-4A87-ACFC-044904C0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6" y="317419"/>
            <a:ext cx="8341567" cy="10506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Challenge: inventory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E42EB-64E5-48BC-877B-EB28520B89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48372" y="2095194"/>
            <a:ext cx="7683661" cy="3037415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Detailed and accurate accounting for kits, supplies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Added storage space, inventory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Increased staffing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 checks on kits, lot numbers, expiration,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	Implemented detailed inventory procedures, 	within SAFER and across dozens of training sites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	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70E4FF-8FB4-4378-9A12-7A70A30B2EBE}"/>
              </a:ext>
            </a:extLst>
          </p:cNvPr>
          <p:cNvSpPr txBox="1">
            <a:spLocks/>
          </p:cNvSpPr>
          <p:nvPr/>
        </p:nvSpPr>
        <p:spPr bwMode="auto">
          <a:xfrm>
            <a:off x="690466" y="1805173"/>
            <a:ext cx="8341567" cy="58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528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1pPr>
            <a:lvl2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2pPr>
            <a:lvl3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3pPr>
            <a:lvl4pPr marL="54864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4pPr>
            <a:lvl5pPr marL="82296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5pPr>
            <a:lvl6pPr marL="16033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0605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5177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29749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Local protocols for tracking and logistics</a:t>
            </a:r>
          </a:p>
        </p:txBody>
      </p:sp>
    </p:spTree>
    <p:extLst>
      <p:ext uri="{BB962C8B-B14F-4D97-AF65-F5344CB8AC3E}">
        <p14:creationId xmlns:p14="http://schemas.microsoft.com/office/powerpoint/2010/main" val="2035769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05B2-3B5C-4A87-ACFC-044904C0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6" y="317419"/>
            <a:ext cx="8341567" cy="10506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Success: improving kit designs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ABE5E5-5CA7-4903-99C8-2B4BB4A889FA}"/>
              </a:ext>
            </a:extLst>
          </p:cNvPr>
          <p:cNvSpPr txBox="1">
            <a:spLocks/>
          </p:cNvSpPr>
          <p:nvPr/>
        </p:nvSpPr>
        <p:spPr bwMode="auto">
          <a:xfrm>
            <a:off x="919163" y="2039210"/>
            <a:ext cx="7683661" cy="303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528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1pPr>
            <a:lvl2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2pPr>
            <a:lvl3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3pPr>
            <a:lvl4pPr marL="54864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4pPr>
            <a:lvl5pPr marL="82296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5pPr>
            <a:lvl6pPr marL="16033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0605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5177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29749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Started with First Aid Kit IM model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Smaller, more portable sharps kit model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Bank bag with medication and kit tracking system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First responders – adapted to needs of department policy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b="1" kern="0" dirty="0">
                <a:solidFill>
                  <a:srgbClr val="000000"/>
                </a:solidFill>
              </a:rPr>
              <a:t>	Moved from ZERO agencies in 2014, to nearly</a:t>
            </a:r>
          </a:p>
          <a:p>
            <a:pPr>
              <a:defRPr/>
            </a:pPr>
            <a:r>
              <a:rPr lang="en-US" b="1" kern="0" dirty="0">
                <a:solidFill>
                  <a:srgbClr val="000000"/>
                </a:solidFill>
              </a:rPr>
              <a:t>	all jurisdictions trained and equipped in 2018</a:t>
            </a:r>
          </a:p>
          <a:p>
            <a:pPr>
              <a:defRPr/>
            </a:pPr>
            <a:endParaRPr lang="en-US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/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kern="0" dirty="0">
                <a:solidFill>
                  <a:srgbClr val="000000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342583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53B233-5AD7-D24A-9EE4-95EE3D4D7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96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53B233-5AD7-D24A-9EE4-95EE3D4D7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1599A-BBB6-294F-B5A8-92072E55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07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53B233-5AD7-D24A-9EE4-95EE3D4D7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1599A-BBB6-294F-B5A8-92072E55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386B5-3C73-AC42-A8FA-CC8850EC3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1700"/>
            <a:ext cx="457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42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53B233-5AD7-D24A-9EE4-95EE3D4D7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1599A-BBB6-294F-B5A8-92072E55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386B5-3C73-AC42-A8FA-CC8850EC3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1700"/>
            <a:ext cx="4572000" cy="341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0034D-75C7-2B45-8C39-7363AF510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41700"/>
            <a:ext cx="457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39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 with Law Enforcement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73" y="1738313"/>
            <a:ext cx="5983816" cy="4487862"/>
          </a:xfrm>
        </p:spPr>
      </p:pic>
    </p:spTree>
    <p:extLst>
      <p:ext uri="{BB962C8B-B14F-4D97-AF65-F5344CB8AC3E}">
        <p14:creationId xmlns:p14="http://schemas.microsoft.com/office/powerpoint/2010/main" val="2912345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5FC20-9520-47E6-A07E-D7D1DE43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Enforcement First Aid Bag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C683B1-7BA2-444B-963C-7599292894EF}"/>
              </a:ext>
            </a:extLst>
          </p:cNvPr>
          <p:cNvSpPr txBox="1">
            <a:spLocks/>
          </p:cNvSpPr>
          <p:nvPr/>
        </p:nvSpPr>
        <p:spPr bwMode="auto">
          <a:xfrm>
            <a:off x="233361" y="2750986"/>
            <a:ext cx="5103747" cy="29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528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1pPr>
            <a:lvl2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2pPr>
            <a:lvl3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3pPr>
            <a:lvl4pPr marL="54864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4pPr>
            <a:lvl5pPr marL="82296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5pPr>
            <a:lvl6pPr marL="16033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0605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5177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29749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Part of updated ready bag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4-step response attached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2 nasal Narcan bottles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Simple data agreement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00000"/>
                </a:solidFill>
              </a:rPr>
              <a:t>Ties to full incident report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F839B-4E22-4F49-825F-A16328B3D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58008"/>
            <a:ext cx="4478693" cy="33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5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05B2-3B5C-4A87-ACFC-044904C0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6" y="317419"/>
            <a:ext cx="8341567" cy="10506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Success: Stigma reduction messaging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E42EB-64E5-48BC-877B-EB28520B89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48372" y="2095194"/>
            <a:ext cx="7683661" cy="3037415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Branded “NO-OD” materials, English/Spanish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“Naloxone Saves” campaign:</a:t>
            </a:r>
          </a:p>
          <a:p>
            <a:pPr marL="617220" lvl="1" indent="-342900"/>
            <a:r>
              <a:rPr lang="en-US" dirty="0"/>
              <a:t>Newsprint, handouts</a:t>
            </a:r>
          </a:p>
          <a:p>
            <a:pPr marL="617220" lvl="1" indent="-342900"/>
            <a:r>
              <a:rPr lang="en-US" dirty="0"/>
              <a:t>Billboard, posting boards</a:t>
            </a:r>
          </a:p>
          <a:p>
            <a:pPr marL="617220" lvl="1" indent="-342900"/>
            <a:r>
              <a:rPr lang="en-US" dirty="0"/>
              <a:t>Movie theatre ads, even the DMV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Culturally informed messaging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	Begin normalizing discussion of OD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r>
              <a:rPr lang="en-US" dirty="0"/>
              <a:t>	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70E4FF-8FB4-4378-9A12-7A70A30B2EBE}"/>
              </a:ext>
            </a:extLst>
          </p:cNvPr>
          <p:cNvSpPr txBox="1">
            <a:spLocks/>
          </p:cNvSpPr>
          <p:nvPr/>
        </p:nvSpPr>
        <p:spPr bwMode="auto">
          <a:xfrm>
            <a:off x="690466" y="1805173"/>
            <a:ext cx="8341567" cy="58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528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1pPr>
            <a:lvl2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2pPr>
            <a:lvl3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3pPr>
            <a:lvl4pPr marL="54864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4pPr>
            <a:lvl5pPr marL="82296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5pPr>
            <a:lvl6pPr marL="16033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0605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5177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29749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Generating community discussion, acceptance</a:t>
            </a:r>
          </a:p>
        </p:txBody>
      </p:sp>
    </p:spTree>
    <p:extLst>
      <p:ext uri="{BB962C8B-B14F-4D97-AF65-F5344CB8AC3E}">
        <p14:creationId xmlns:p14="http://schemas.microsoft.com/office/powerpoint/2010/main" val="241790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51F0D-A0DE-E348-A349-3D86F50F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1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E8DA-EC92-46C2-B584-A33A8CBEF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670B6-676C-4649-ACF3-E0096DCC39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8181" y="2024742"/>
            <a:ext cx="7767637" cy="3846869"/>
          </a:xfrm>
        </p:spPr>
        <p:txBody>
          <a:bodyPr/>
          <a:lstStyle/>
          <a:p>
            <a:pPr algn="ctr"/>
            <a:r>
              <a:rPr lang="en-US" sz="3200" dirty="0"/>
              <a:t> All participants in today’s workshop have no relevant real or apparent personal or professional financial relationships with proprietary entities that produce health care products, goods or services.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No conflicts or financial interests to disclose</a:t>
            </a:r>
          </a:p>
        </p:txBody>
      </p:sp>
    </p:spTree>
    <p:extLst>
      <p:ext uri="{BB962C8B-B14F-4D97-AF65-F5344CB8AC3E}">
        <p14:creationId xmlns:p14="http://schemas.microsoft.com/office/powerpoint/2010/main" val="2902654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“This week, Naloxone saved someone’s..”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0" y="1739590"/>
            <a:ext cx="9395136" cy="372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676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3D41A9-0E21-4BC3-8A2A-996FC11C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FE00-755A-4FA9-8F60-1790F1111870}" type="datetime1">
              <a:rPr lang="en-US" smtClean="0">
                <a:solidFill>
                  <a:srgbClr val="006B9E"/>
                </a:solidFill>
              </a:rPr>
              <a:pPr/>
              <a:t>10/22/2018</a:t>
            </a:fld>
            <a:endParaRPr lang="en-US">
              <a:solidFill>
                <a:srgbClr val="006B9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E4072-55F8-4559-A475-0FF640DD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699B-4AD4-904F-B7D2-BBF4B0567123}" type="slidenum">
              <a:rPr lang="en-US" smtClean="0">
                <a:solidFill>
                  <a:srgbClr val="006B9E"/>
                </a:solidFill>
              </a:rPr>
              <a:pPr/>
              <a:t>31</a:t>
            </a:fld>
            <a:endParaRPr lang="en-US">
              <a:solidFill>
                <a:srgbClr val="006B9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2F9F2-990C-4C6E-8F56-9291A0187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8741" y="423313"/>
            <a:ext cx="11288408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38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BDF21-83B4-48B8-9099-0726736B6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90"/>
            <a:ext cx="9144000" cy="67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8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3CCB-EA8E-4B65-9692-4AB69ACD6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De-stigmatizing</a:t>
            </a:r>
          </a:p>
        </p:txBody>
      </p:sp>
      <p:pic>
        <p:nvPicPr>
          <p:cNvPr id="1026" name="Picture 2" descr="C:\Users\HicksD\AppData\Local\Microsoft\Windows\Temporary Internet Files\Content.Outlook\I19PFRVH\170829-Simon OpioidSummit252_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16" y="1335316"/>
            <a:ext cx="6462431" cy="484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38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51F0D-A0DE-E348-A349-3D86F50F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7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Tools: </a:t>
            </a:r>
          </a:p>
          <a:p>
            <a:pPr lvl="1"/>
            <a:r>
              <a:rPr lang="en-US" b="1" dirty="0">
                <a:solidFill>
                  <a:schemeClr val="tx2"/>
                </a:solidFill>
                <a:latin typeface="+mn-lt"/>
              </a:rPr>
              <a:t>Initial Form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collected from all participants who receive training and a naloxone kit 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Refill Form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collected from all participants who come back for a refill</a:t>
            </a:r>
            <a:endParaRPr lang="en-US" b="1" dirty="0">
              <a:latin typeface="+mn-lt"/>
            </a:endParaRPr>
          </a:p>
          <a:p>
            <a:r>
              <a:rPr lang="en-US" b="1" dirty="0">
                <a:latin typeface="+mn-lt"/>
              </a:rPr>
              <a:t>Procedures: 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+mn-lt"/>
              </a:rPr>
              <a:t>All participating agencies/staff trained to ensure systematic data collection 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+mn-lt"/>
              </a:rPr>
              <a:t>Forms are administered by program staff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+mn-lt"/>
              </a:rPr>
              <a:t>Collected on a regular and on-going basis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02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05B2-3B5C-4A87-ACFC-044904C0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6" y="317419"/>
            <a:ext cx="8341567" cy="10506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Success: Data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E42EB-64E5-48BC-877B-EB28520B89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9418" y="2197831"/>
            <a:ext cx="7683661" cy="3037415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With more volume, more counselor check-ins on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Centralized data input identified errors, feedback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Specialized and timely ‘remedial’ training for good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“Bad data can be worse than no data at all”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	Never lose focus on data collection and quality, the 	sustainability of the program depends upon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r>
              <a:rPr lang="en-US" dirty="0"/>
              <a:t>	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70E4FF-8FB4-4378-9A12-7A70A30B2EBE}"/>
              </a:ext>
            </a:extLst>
          </p:cNvPr>
          <p:cNvSpPr txBox="1">
            <a:spLocks/>
          </p:cNvSpPr>
          <p:nvPr/>
        </p:nvSpPr>
        <p:spPr bwMode="auto">
          <a:xfrm>
            <a:off x="690466" y="1805173"/>
            <a:ext cx="8341567" cy="58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528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1pPr>
            <a:lvl2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2pPr>
            <a:lvl3pPr marL="274320" indent="-27432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3pPr>
            <a:lvl4pPr marL="54864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4pPr>
            <a:lvl5pPr marL="822960" indent="-18288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5pPr>
            <a:lvl6pPr marL="16033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0605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5177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2974975" indent="-174625" algn="l" rtl="0" eaLnBrk="1" fontAlgn="base" hangingPunct="1"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Refined policies and practices for good data</a:t>
            </a:r>
          </a:p>
        </p:txBody>
      </p:sp>
    </p:spTree>
    <p:extLst>
      <p:ext uri="{BB962C8B-B14F-4D97-AF65-F5344CB8AC3E}">
        <p14:creationId xmlns:p14="http://schemas.microsoft.com/office/powerpoint/2010/main" val="3160506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27DF-C1FC-435C-9A08-4975C0C5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8219E-6B49-4650-BA04-4A3E86B095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9123" y="3272011"/>
            <a:ext cx="7767637" cy="2988453"/>
          </a:xfrm>
        </p:spPr>
        <p:txBody>
          <a:bodyPr/>
          <a:lstStyle/>
          <a:p>
            <a:pPr algn="ctr"/>
            <a:r>
              <a:rPr lang="en-US" sz="3200" b="1" dirty="0"/>
              <a:t>Dr. Kristen Donovan - EVALCORP</a:t>
            </a:r>
          </a:p>
        </p:txBody>
      </p:sp>
    </p:spTree>
    <p:extLst>
      <p:ext uri="{BB962C8B-B14F-4D97-AF65-F5344CB8AC3E}">
        <p14:creationId xmlns:p14="http://schemas.microsoft.com/office/powerpoint/2010/main" val="205864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2703"/>
            <a:ext cx="7988823" cy="857200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Forms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1,909 Kits Distributed at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Sites Across the County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DFE6B1-B6DF-744B-8F0E-01FCBC9CE4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1519" y="2815908"/>
            <a:ext cx="7767637" cy="4487862"/>
          </a:xfrm>
        </p:spPr>
        <p:txBody>
          <a:bodyPr/>
          <a:lstStyle/>
          <a:p>
            <a:pPr marL="342900" indent="-342900" fontAlgn="ctr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Overdose history </a:t>
            </a:r>
          </a:p>
          <a:p>
            <a:pPr marL="342900" indent="-342900" fontAlgn="auto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Demographics of persons receiving kits </a:t>
            </a:r>
          </a:p>
          <a:p>
            <a:pPr marL="342900" indent="-342900" fontAlgn="auto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Drug use patterns </a:t>
            </a:r>
          </a:p>
          <a:p>
            <a:pPr marL="342900" indent="-342900" fontAlgn="ctr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Comfort level with administering  naloxone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E2B43-8222-D747-9606-16C006B90A59}"/>
              </a:ext>
            </a:extLst>
          </p:cNvPr>
          <p:cNvSpPr txBox="1"/>
          <p:nvPr/>
        </p:nvSpPr>
        <p:spPr>
          <a:xfrm>
            <a:off x="4382796" y="5059839"/>
            <a:ext cx="4241649" cy="9233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Participating Sites: county alcohol and drug programs, public health SRPs,  and mental health providers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10077-CBEF-CE40-8A4B-99DCBDDB0401}"/>
              </a:ext>
            </a:extLst>
          </p:cNvPr>
          <p:cNvSpPr txBox="1"/>
          <p:nvPr/>
        </p:nvSpPr>
        <p:spPr>
          <a:xfrm>
            <a:off x="487100" y="2034203"/>
            <a:ext cx="825647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Initial Form Assessment Captures: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2271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8159"/>
            <a:ext cx="9266829" cy="1447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832" y="518160"/>
            <a:ext cx="8183881" cy="14478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&amp; Experiences with Overdose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0482"/>
              </p:ext>
            </p:extLst>
          </p:nvPr>
        </p:nvGraphicFramePr>
        <p:xfrm>
          <a:off x="754833" y="2341984"/>
          <a:ext cx="7950627" cy="362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1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747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Witnessed Someone Else Overdose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(1,735)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2"/>
                          </a:solidFill>
                        </a:rPr>
                        <a:t>78% </a:t>
                      </a:r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reported having </a:t>
                      </a:r>
                      <a:r>
                        <a:rPr lang="en-US" b="1" u="sng" dirty="0">
                          <a:solidFill>
                            <a:schemeClr val="tx2"/>
                          </a:solidFill>
                        </a:rPr>
                        <a:t>witnessed someone else</a:t>
                      </a:r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 overdose </a:t>
                      </a: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at least once in their lifetime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Average of 5 overdoses</a:t>
                      </a:r>
                      <a:r>
                        <a:rPr lang="en-US" b="0" baseline="0" dirty="0">
                          <a:solidFill>
                            <a:schemeClr val="tx2"/>
                          </a:solidFill>
                        </a:rPr>
                        <a:t> witnessed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9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Respondent Overdosed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in their Lifetime</a:t>
                      </a:r>
                    </a:p>
                    <a:p>
                      <a:pPr algn="ctr"/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(n=1,735)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46% 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reported having overdosed at least once in their life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Average of 3 overdoses experienced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987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Overdose Epidemic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956" y="1413642"/>
            <a:ext cx="8530837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/>
              </a:rPr>
              <a:t>Deaths from drug overdoses have been the leading cause of injury death in the United States since 2012, surpassing motor vehicle accidents by 50%!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* More than 72,000 Americans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died from drug overdoses in 2017, including illicit drugs and prescription opioids– a twofold increase </a:t>
            </a:r>
            <a:r>
              <a:rPr lang="en-US" sz="1800" dirty="0">
                <a:solidFill>
                  <a:srgbClr val="000000"/>
                </a:solidFill>
              </a:rPr>
              <a:t>within the last 10 years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.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33" y="3832942"/>
            <a:ext cx="283464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9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0" y="-76200"/>
            <a:ext cx="9151760" cy="707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48000" y="2286000"/>
            <a:ext cx="6096000" cy="4572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-76200"/>
            <a:ext cx="6096000" cy="2362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280" y="716665"/>
            <a:ext cx="5715000" cy="1295400"/>
          </a:xfrm>
          <a:noFill/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for Overdose*</a:t>
            </a:r>
            <a:b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674257" y="2438400"/>
          <a:ext cx="64770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52800" y="6324600"/>
            <a:ext cx="533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*Calculated for those having overdosed themselves and who provided one or more reasons for having overdosed. Percentages exceed 100%, as respondents could select more than one response. </a:t>
            </a:r>
          </a:p>
        </p:txBody>
      </p:sp>
    </p:spTree>
    <p:extLst>
      <p:ext uri="{BB962C8B-B14F-4D97-AF65-F5344CB8AC3E}">
        <p14:creationId xmlns:p14="http://schemas.microsoft.com/office/powerpoint/2010/main" val="201405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32"/>
            <a:ext cx="9144000" cy="6934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333999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Kit Recipient Demographics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(n=1,735)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81000" y="1371599"/>
          <a:ext cx="8382000" cy="5083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98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Gender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3311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2"/>
                          </a:solidFill>
                          <a:latin typeface="+mj-lt"/>
                        </a:rPr>
                        <a:t>Race/Ethnicity*</a:t>
                      </a:r>
                    </a:p>
                    <a:p>
                      <a:pPr algn="ctr"/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700" b="1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FFFFFF"/>
                          </a:solidFill>
                        </a:rPr>
                        <a:t>Drug Use Status: </a:t>
                      </a:r>
                    </a:p>
                    <a:p>
                      <a:pPr algn="ctr"/>
                      <a:endParaRPr lang="en-US" sz="2400" b="1" dirty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FFFF"/>
                          </a:solidFill>
                        </a:rPr>
                        <a:t>56% 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active users of illegal drugs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695" descr="Toilets_unisex.svg[1]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4"/>
          <a:stretch>
            <a:fillRect/>
          </a:stretch>
        </p:blipFill>
        <p:spPr bwMode="auto">
          <a:xfrm>
            <a:off x="1752600" y="2286000"/>
            <a:ext cx="552450" cy="1275896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5" name="Picture 693" descr="Toilets_unisex.svg[1]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85"/>
          <a:stretch>
            <a:fillRect/>
          </a:stretch>
        </p:blipFill>
        <p:spPr bwMode="auto">
          <a:xfrm>
            <a:off x="2590800" y="2286000"/>
            <a:ext cx="646679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flipH="1">
            <a:off x="533400" y="2667000"/>
            <a:ext cx="1097280" cy="6400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0800000" sx="98000" sy="98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Male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59%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352800" y="2667000"/>
            <a:ext cx="1097280" cy="64008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sx="98000" sy="980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Female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41%</a:t>
            </a:r>
          </a:p>
        </p:txBody>
      </p:sp>
      <p:sp>
        <p:nvSpPr>
          <p:cNvPr id="18" name="Rounded Rectangle 17"/>
          <p:cNvSpPr/>
          <p:nvPr/>
        </p:nvSpPr>
        <p:spPr>
          <a:xfrm flipH="1">
            <a:off x="1143000" y="4323747"/>
            <a:ext cx="2590800" cy="6858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White/Caucasian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54%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03879" y="5085746"/>
            <a:ext cx="2133600" cy="6096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Hispanic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45%</a:t>
            </a:r>
          </a:p>
        </p:txBody>
      </p:sp>
      <p:graphicFrame>
        <p:nvGraphicFramePr>
          <p:cNvPr id="22" name="Content Placeholder 11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4876800" y="1295400"/>
          <a:ext cx="48006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1129279" y="5767134"/>
            <a:ext cx="609600" cy="6096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Other Races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7%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6553200"/>
            <a:ext cx="822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*Percentages exceed 100%, as respondents could select more than one response. </a:t>
            </a:r>
          </a:p>
        </p:txBody>
      </p:sp>
    </p:spTree>
    <p:extLst>
      <p:ext uri="{BB962C8B-B14F-4D97-AF65-F5344CB8AC3E}">
        <p14:creationId xmlns:p14="http://schemas.microsoft.com/office/powerpoint/2010/main" val="112265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600" y="-228600"/>
            <a:ext cx="10842129" cy="72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000" y="2362644"/>
            <a:ext cx="6096000" cy="449535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-76200"/>
            <a:ext cx="6096000" cy="243884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514461"/>
            <a:ext cx="5257800" cy="125752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Drug Use Patterns Among Current Users </a:t>
            </a:r>
            <a:r>
              <a:rPr lang="en-US" sz="2000" dirty="0">
                <a:solidFill>
                  <a:schemeClr val="tx2"/>
                </a:solidFill>
              </a:rPr>
              <a:t>(n=513)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276599" y="2771764"/>
            <a:ext cx="5562600" cy="1999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67% </a:t>
            </a:r>
            <a:r>
              <a:rPr lang="en-US" sz="2400" dirty="0"/>
              <a:t>of “active users” reported using drugs at home or someone else’s home</a:t>
            </a: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42479" y="4362206"/>
          <a:ext cx="570704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2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Drug Use Partners (Top</a:t>
                      </a:r>
                      <a:r>
                        <a:rPr lang="en-US" baseline="0" dirty="0"/>
                        <a:t> 3 Responses)*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  <a:latin typeface="Calibri"/>
                        </a:rPr>
                        <a:t>71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% -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drug users/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dealers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  <a:latin typeface="Calibri"/>
                          <a:cs typeface="Calibri"/>
                        </a:rPr>
                        <a:t>46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% -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use alone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40% -</a:t>
                      </a:r>
                      <a:r>
                        <a:rPr lang="en-US" baseline="0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2"/>
                          </a:solidFill>
                        </a:rPr>
                        <a:t>with their significant other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76599" y="6172200"/>
            <a:ext cx="52778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*Percentages exceed 100%, as respondents could select more than one response. </a:t>
            </a:r>
          </a:p>
        </p:txBody>
      </p:sp>
    </p:spTree>
    <p:extLst>
      <p:ext uri="{BB962C8B-B14F-4D97-AF65-F5344CB8AC3E}">
        <p14:creationId xmlns:p14="http://schemas.microsoft.com/office/powerpoint/2010/main" val="4248213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0"/>
          <a:stretch/>
        </p:blipFill>
        <p:spPr bwMode="auto">
          <a:xfrm>
            <a:off x="-3419650" y="-152400"/>
            <a:ext cx="7376932" cy="71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0" y="2286000"/>
            <a:ext cx="6096000" cy="4572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0"/>
            <a:ext cx="6096000" cy="228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6132" y="450066"/>
            <a:ext cx="5410200" cy="144780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Enrollment in </a:t>
            </a:r>
            <a:r>
              <a:rPr lang="en-US" sz="3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(n=1,396)</a:t>
            </a:r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29" y="4546581"/>
            <a:ext cx="237807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34390"/>
            <a:ext cx="237807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30" y="2906695"/>
            <a:ext cx="237807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311651" y="6093023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17% were not enrolled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2% did not know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3800" y="2366723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81% were enrolled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MediCal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880F27B1-45E3-4810-B26A-8FB8DD05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17" y="2906693"/>
            <a:ext cx="237807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611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15468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" y="1028700"/>
            <a:ext cx="2743200" cy="48006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 Overdose Prevention Program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60420" y="2623315"/>
            <a:ext cx="5589114" cy="1748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</a:rPr>
              <a:t>Refill Forms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rPr>
              <a:t>553 collected across 21 sites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5960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5924" y="0"/>
            <a:ext cx="9310047" cy="2362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14400"/>
            <a:ext cx="8610600" cy="1447800"/>
          </a:xfrm>
          <a:noFill/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for Refill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(n=553)</a:t>
            </a:r>
            <a:br>
              <a:rPr lang="en-US" sz="4800" dirty="0">
                <a:solidFill>
                  <a:schemeClr val="bg2"/>
                </a:solidFill>
              </a:rPr>
            </a:br>
            <a:endParaRPr lang="en-US" sz="4800" dirty="0">
              <a:solidFill>
                <a:srgbClr val="FFFF00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84118519"/>
              </p:ext>
            </p:extLst>
          </p:nvPr>
        </p:nvGraphicFramePr>
        <p:xfrm>
          <a:off x="342900" y="2537927"/>
          <a:ext cx="8343900" cy="405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5869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0" y="-76200"/>
            <a:ext cx="6096000" cy="693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330" y="530088"/>
            <a:ext cx="6095999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Outcome of Using Naloxone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Nearly 400 Lives Saved!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014716"/>
            <a:ext cx="9225033" cy="12618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384 overdose reversals to date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76600"/>
            <a:ext cx="617902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17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571500"/>
            <a:ext cx="75438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Background of those who Overdosed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2200" dirty="0">
                <a:solidFill>
                  <a:schemeClr val="tx2"/>
                </a:solidFill>
              </a:rPr>
              <a:t>(n=398)</a:t>
            </a:r>
            <a:br>
              <a:rPr lang="en-US" sz="3600" dirty="0">
                <a:solidFill>
                  <a:schemeClr val="tx2"/>
                </a:solidFill>
              </a:rPr>
            </a:b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81000" y="1371600"/>
          <a:ext cx="8382000" cy="518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86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Gender</a:t>
                      </a:r>
                    </a:p>
                    <a:p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944">
                <a:tc grid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400" b="1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</a:rPr>
                        <a:t>Most common reported drug taken:</a:t>
                      </a:r>
                    </a:p>
                    <a:p>
                      <a:pPr algn="ctr"/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tx2"/>
                          </a:solidFill>
                        </a:rPr>
                        <a:t>98%</a:t>
                      </a:r>
                      <a:r>
                        <a:rPr lang="en-US" sz="2800" b="1" baseline="0" dirty="0">
                          <a:solidFill>
                            <a:schemeClr val="tx2"/>
                          </a:solidFill>
                        </a:rPr>
                        <a:t> Heroin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695" descr="Toilets_unisex.svg[1]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4"/>
          <a:stretch>
            <a:fillRect/>
          </a:stretch>
        </p:blipFill>
        <p:spPr bwMode="auto">
          <a:xfrm>
            <a:off x="1752600" y="2286000"/>
            <a:ext cx="552450" cy="1275896"/>
          </a:xfrm>
          <a:prstGeom prst="rect">
            <a:avLst/>
          </a:prstGeom>
          <a:noFill/>
          <a:extLst/>
        </p:spPr>
      </p:pic>
      <p:pic>
        <p:nvPicPr>
          <p:cNvPr id="15" name="Picture 693" descr="Toilets_unisex.svg[1]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85"/>
          <a:stretch>
            <a:fillRect/>
          </a:stretch>
        </p:blipFill>
        <p:spPr bwMode="auto">
          <a:xfrm>
            <a:off x="2590800" y="2286000"/>
            <a:ext cx="646679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flipH="1">
            <a:off x="533400" y="2667000"/>
            <a:ext cx="1097280" cy="6400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10800000" sx="98000" sy="98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Male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72%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352800" y="2667000"/>
            <a:ext cx="1097280" cy="6400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sx="98000" sy="980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Female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28%</a:t>
            </a:r>
          </a:p>
        </p:txBody>
      </p:sp>
      <p:graphicFrame>
        <p:nvGraphicFramePr>
          <p:cNvPr id="19" name="Content Placeholder 11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4724400" y="1295400"/>
          <a:ext cx="55626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700" y="6553199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528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708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6907" y="2286000"/>
            <a:ext cx="7117307" cy="45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-15925" y="4876799"/>
          <a:ext cx="6103905" cy="1600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432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Zip Code of Overdose  (Top 3)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76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93001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93030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93003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30061" y="3135123"/>
            <a:ext cx="5791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Location: 56%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reported overdose event occurred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at a private residence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5922" y="-76200"/>
            <a:ext cx="6340522" cy="2362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907" y="457200"/>
            <a:ext cx="5935580" cy="144780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rgbClr val="FFFFFF"/>
                </a:solidFill>
              </a:rPr>
              <a:t>   Where Overdoses Occurred</a:t>
            </a:r>
          </a:p>
        </p:txBody>
      </p:sp>
      <p:pic>
        <p:nvPicPr>
          <p:cNvPr id="4" name="Picture 3" descr="Main &amp; Mills - Google Maps - Google Chrome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0254" r="5224" b="6835"/>
          <a:stretch/>
        </p:blipFill>
        <p:spPr>
          <a:xfrm rot="5400000">
            <a:off x="4133086" y="1658294"/>
            <a:ext cx="8147713" cy="40213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32883" y="457200"/>
            <a:ext cx="2827421" cy="32316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FA288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#1 Reported Intersection of Overdose: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Main Street &amp; Ventura Ave. (Ventura)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9278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" y="788670"/>
            <a:ext cx="6374130" cy="81153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on Drug Use 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3931" y="1403554"/>
            <a:ext cx="6561364" cy="112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rPr>
              <a:t>Question: Overall, what impact has participating in this program had on your drug use? </a:t>
            </a: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1242060" y="2435522"/>
          <a:ext cx="6221730" cy="392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671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192B-5884-4DAE-B4EB-0BC45C10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California Overdose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97663-43F8-4C89-A39D-20E76722F1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562" y="1362603"/>
            <a:ext cx="7925118" cy="450215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21,787,042	-</a:t>
            </a:r>
            <a:r>
              <a:rPr lang="en-US" dirty="0"/>
              <a:t>Opioid Prescriptions statewide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</a:t>
            </a:r>
            <a:r>
              <a:rPr lang="en-US" strike="sngStrike" dirty="0">
                <a:solidFill>
                  <a:srgbClr val="FF0000"/>
                </a:solidFill>
              </a:rPr>
              <a:t>in</a:t>
            </a:r>
            <a:r>
              <a:rPr lang="en-US" dirty="0"/>
              <a:t> 2017</a:t>
            </a:r>
          </a:p>
          <a:p>
            <a:endParaRPr lang="en-US" dirty="0"/>
          </a:p>
          <a:p>
            <a:r>
              <a:rPr lang="en-US" b="1" dirty="0"/>
              <a:t>          4,281	     -</a:t>
            </a:r>
            <a:r>
              <a:rPr lang="en-US" dirty="0"/>
              <a:t>Opioid (non-heroin) Overdose ED Visits, 2017</a:t>
            </a:r>
          </a:p>
          <a:p>
            <a:endParaRPr lang="en-US" b="1" dirty="0"/>
          </a:p>
          <a:p>
            <a:r>
              <a:rPr lang="en-US" b="1" dirty="0"/>
              <a:t>             	       429	        -</a:t>
            </a:r>
            <a:r>
              <a:rPr lang="en-US" dirty="0"/>
              <a:t>Fentanyl Overdose Deaths, 2017</a:t>
            </a:r>
          </a:p>
          <a:p>
            <a:endParaRPr lang="en-US" dirty="0"/>
          </a:p>
          <a:p>
            <a:r>
              <a:rPr lang="en-US" b="1" dirty="0"/>
              <a:t>         		    2,196                 -</a:t>
            </a:r>
            <a:r>
              <a:rPr lang="en-US" dirty="0"/>
              <a:t>Opioid Overdose Deaths, 2017</a:t>
            </a:r>
          </a:p>
          <a:p>
            <a:endParaRPr lang="en-US" dirty="0"/>
          </a:p>
        </p:txBody>
      </p:sp>
      <p:pic>
        <p:nvPicPr>
          <p:cNvPr id="1026" name="Picture 2" descr="Image result for california map outlin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4" y="1464203"/>
            <a:ext cx="4538346" cy="529473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214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Results – As of September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0583" y="1989773"/>
            <a:ext cx="7767637" cy="44878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2,558 Overdose Rescue Kits Distributed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33 Distribution / Education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374 Overdose Prevention Educators Trained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Nearly 400 Lives Saved!</a:t>
            </a:r>
          </a:p>
        </p:txBody>
      </p:sp>
    </p:spTree>
    <p:extLst>
      <p:ext uri="{BB962C8B-B14F-4D97-AF65-F5344CB8AC3E}">
        <p14:creationId xmlns:p14="http://schemas.microsoft.com/office/powerpoint/2010/main" val="127481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Enforcement– As of September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90563" y="1738313"/>
            <a:ext cx="7767637" cy="44878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 Participating Law Enforcement Agencies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330 Overdose Rescue Kits Distributed to Law Enforcement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454 Officers Trained in Overdose Recognition &amp;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7 </a:t>
            </a:r>
            <a:r>
              <a:rPr lang="en-US" dirty="0" err="1"/>
              <a:t>Narcan</a:t>
            </a:r>
            <a:r>
              <a:rPr lang="en-US" dirty="0"/>
              <a:t> Administrations and rising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Documentation is cop-friendly (paper or electronic)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08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2385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061718"/>
            <a:ext cx="3048000" cy="4800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Program Expansion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43250" y="287286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Data Collection Alignment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0450" y="1430286"/>
            <a:ext cx="5181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Added key variables to first responder data collection tool: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Age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Gender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Cross streets where overdose occurred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Location overdose occurred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Known/suspected drugs used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Procedures performed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Number of doses administered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Result of administration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609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2385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059022"/>
            <a:ext cx="3048000" cy="4800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Next Steps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43250" y="115681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</a:rPr>
              <a:t>Moving Forward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0450" y="1538317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36768-A2E1-4987-8286-98978171938A}"/>
              </a:ext>
            </a:extLst>
          </p:cNvPr>
          <p:cNvSpPr/>
          <p:nvPr/>
        </p:nvSpPr>
        <p:spPr>
          <a:xfrm>
            <a:off x="3648074" y="1326688"/>
            <a:ext cx="52911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Continue focus on systematic data collection across sites and analysis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Revisit data tools and ensure alignment with program expansion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Expand collaborative efforts and data-sharing to better target common demand reduction efforts (e.g. low cost motels project)</a:t>
            </a:r>
          </a:p>
        </p:txBody>
      </p:sp>
    </p:spTree>
    <p:extLst>
      <p:ext uri="{BB962C8B-B14F-4D97-AF65-F5344CB8AC3E}">
        <p14:creationId xmlns:p14="http://schemas.microsoft.com/office/powerpoint/2010/main" val="319553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2385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1244249"/>
            <a:ext cx="3048000" cy="4800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Key Wins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43250" y="115681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Calibri"/>
                <a:ea typeface="ＭＳ Ｐゴシック"/>
              </a:rPr>
              <a:t>Reach and Efficiency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73895-90A7-4AC6-9BDC-60A96231888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0450" y="1538317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36768-A2E1-4987-8286-98978171938A}"/>
              </a:ext>
            </a:extLst>
          </p:cNvPr>
          <p:cNvSpPr/>
          <p:nvPr/>
        </p:nvSpPr>
        <p:spPr>
          <a:xfrm>
            <a:off x="3648075" y="1244249"/>
            <a:ext cx="52911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Findings suggest that we are reaching high risk individuals across a large geographic area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Adapting to the needs and culture of partners, community members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-128"/>
              </a:rPr>
              <a:t>96% reversal rate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-128"/>
              </a:rPr>
              <a:t>(i.e., in 384 of the 398 cases naloxone was used, the  overdose was reversed)  </a:t>
            </a:r>
          </a:p>
        </p:txBody>
      </p:sp>
    </p:spTree>
    <p:extLst>
      <p:ext uri="{BB962C8B-B14F-4D97-AF65-F5344CB8AC3E}">
        <p14:creationId xmlns:p14="http://schemas.microsoft.com/office/powerpoint/2010/main" val="2640864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D0CD-353D-4561-ADBD-09811FD1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Loretta Denering, </a:t>
            </a:r>
            <a:r>
              <a:rPr lang="en-US" b="1" dirty="0" err="1">
                <a:solidFill>
                  <a:schemeClr val="tx2"/>
                </a:solidFill>
              </a:rPr>
              <a:t>DrPH</a:t>
            </a:r>
            <a:r>
              <a:rPr lang="en-US" b="1" dirty="0">
                <a:solidFill>
                  <a:schemeClr val="tx2"/>
                </a:solidFill>
              </a:rPr>
              <a:t>, MS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Moderator</a:t>
            </a:r>
          </a:p>
        </p:txBody>
      </p:sp>
    </p:spTree>
    <p:extLst>
      <p:ext uri="{BB962C8B-B14F-4D97-AF65-F5344CB8AC3E}">
        <p14:creationId xmlns:p14="http://schemas.microsoft.com/office/powerpoint/2010/main" val="41591702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Panel Q &amp;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8323" y="1545273"/>
            <a:ext cx="8145527" cy="4487862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Dr. Loretta Denering, </a:t>
            </a:r>
            <a:r>
              <a:rPr lang="en-US" dirty="0"/>
              <a:t>Chief, Alcohol and Drug Programs VCBH</a:t>
            </a:r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Dan Hicks</a:t>
            </a:r>
            <a:r>
              <a:rPr lang="en-US" dirty="0"/>
              <a:t>, Prevention Services Manager, VCBH ADP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Kim O’Neil</a:t>
            </a:r>
            <a:r>
              <a:rPr lang="en-US" dirty="0"/>
              <a:t>, Executive Director, Project SAFER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Dr. Kristen Donovan</a:t>
            </a:r>
            <a:r>
              <a:rPr lang="en-US" dirty="0"/>
              <a:t>, President, EVALCORP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38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85725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6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37519-DE0F-4D5D-8912-573C8C66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89" y="202328"/>
            <a:ext cx="7767637" cy="105064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Objectives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94AEBB-36F1-4178-9127-FE00706803AB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>
          <a:xfrm>
            <a:off x="469581" y="2053422"/>
            <a:ext cx="8209597" cy="392493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dirty="0"/>
              <a:t>Describe how partners/agencies work collaboratively to develop a successful community-wide overdose prevention plan at the local level.</a:t>
            </a:r>
            <a:endParaRPr lang="en-US" altLang="en-US" dirty="0"/>
          </a:p>
          <a:p>
            <a:pPr marL="457200" indent="-457200">
              <a:buFont typeface="Wingdings" panose="05000000000000000000" pitchFamily="2" charset="2"/>
              <a:buAutoNum type="arabicPeriod"/>
            </a:pPr>
            <a:endParaRPr lang="en-US" altLang="en-US" dirty="0">
              <a:highlight>
                <a:srgbClr val="FFFF00"/>
              </a:highlight>
            </a:endParaRP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 dirty="0"/>
              <a:t>Identify strategies and challenges for implementing a similar program in their jurisdiction(s).</a:t>
            </a:r>
            <a:endParaRPr lang="en-US" altLang="en-US" dirty="0">
              <a:highlight>
                <a:srgbClr val="FFFF00"/>
              </a:highlight>
            </a:endParaRPr>
          </a:p>
          <a:p>
            <a:pPr marL="457200" indent="-457200">
              <a:buFont typeface="Wingdings" panose="05000000000000000000" pitchFamily="2" charset="2"/>
              <a:buAutoNum type="arabicPeriod"/>
            </a:pPr>
            <a:endParaRPr lang="en-US" altLang="en-US" dirty="0">
              <a:highlight>
                <a:srgbClr val="FFFF00"/>
              </a:highlight>
            </a:endParaRP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altLang="en-US" dirty="0"/>
              <a:t>Describe the importance of incorporating evaluation data collection; and document outcome measures, and important cultural differences related to effective outreach.</a:t>
            </a:r>
            <a:endParaRPr lang="en-US" altLang="en-US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35F39-0E4E-5140-92BD-38032735B807}"/>
              </a:ext>
            </a:extLst>
          </p:cNvPr>
          <p:cNvSpPr txBox="1"/>
          <p:nvPr/>
        </p:nvSpPr>
        <p:spPr>
          <a:xfrm>
            <a:off x="370389" y="1468662"/>
            <a:ext cx="503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Participants will be able to: </a:t>
            </a:r>
          </a:p>
        </p:txBody>
      </p:sp>
    </p:spTree>
    <p:extLst>
      <p:ext uri="{BB962C8B-B14F-4D97-AF65-F5344CB8AC3E}">
        <p14:creationId xmlns:p14="http://schemas.microsoft.com/office/powerpoint/2010/main" val="289537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68D0-DCFE-4DC0-9CC6-4B65C820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Beginnings of Ventura’s NO-OD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E9AE3-2AAD-4BB0-88D6-9F617A0215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000" b="1" dirty="0"/>
              <a:t>Dan Hicks </a:t>
            </a:r>
          </a:p>
          <a:p>
            <a:pPr algn="ctr"/>
            <a:r>
              <a:rPr lang="en-US" sz="4000" b="1" dirty="0"/>
              <a:t>ADP Prevention Services</a:t>
            </a:r>
          </a:p>
        </p:txBody>
      </p:sp>
    </p:spTree>
    <p:extLst>
      <p:ext uri="{BB962C8B-B14F-4D97-AF65-F5344CB8AC3E}">
        <p14:creationId xmlns:p14="http://schemas.microsoft.com/office/powerpoint/2010/main" val="1306673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0AFB-53A1-4479-ADA5-6D3AFB0A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Ventura County Responds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A0EB6-6460-4F81-A976-6AEB5DED93D8}"/>
              </a:ext>
            </a:extLst>
          </p:cNvPr>
          <p:cNvSpPr txBox="1"/>
          <p:nvPr/>
        </p:nvSpPr>
        <p:spPr>
          <a:xfrm>
            <a:off x="865657" y="1747421"/>
            <a:ext cx="767185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rgbClr val="E05430"/>
                </a:solidFill>
                <a:latin typeface="Calibri" panose="020F0502020204030204"/>
                <a:ea typeface="+mn-ea"/>
                <a:cs typeface="+mn-cs"/>
              </a:rPr>
              <a:t>Addressing Twofold Epidemic of Rx Painkiller and Heroin Abuse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Ventura County Rx Abuse &amp; Heroin Workgroup was developed in early 2012 in response to the escalating opioid epidemic, part of a crisis that crosses boundaries and demographics.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Opioids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have been most widely-prescribed painkillers for years,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Heroin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is illegal street opioid, lower cost for a comparable high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Both are extremely addictive, driving the transition for many prescription opioid abusers to the cheaper, more readily available heroin. Both must be addressed.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98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Two-Fold Problem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41" y="2479869"/>
            <a:ext cx="4655516" cy="246888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503"/>
            <a:ext cx="5118481" cy="4105468"/>
          </a:xfrm>
        </p:spPr>
      </p:pic>
    </p:spTree>
    <p:extLst>
      <p:ext uri="{BB962C8B-B14F-4D97-AF65-F5344CB8AC3E}">
        <p14:creationId xmlns:p14="http://schemas.microsoft.com/office/powerpoint/2010/main" val="19774806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VCBH_PPT_042315">
  <a:themeElements>
    <a:clrScheme name="VCBH Orange">
      <a:dk1>
        <a:srgbClr val="006B9E"/>
      </a:dk1>
      <a:lt1>
        <a:srgbClr val="FFFFFF"/>
      </a:lt1>
      <a:dk2>
        <a:srgbClr val="000000"/>
      </a:dk2>
      <a:lt2>
        <a:srgbClr val="DEE5EF"/>
      </a:lt2>
      <a:accent1>
        <a:srgbClr val="EF8128"/>
      </a:accent1>
      <a:accent2>
        <a:srgbClr val="D56424"/>
      </a:accent2>
      <a:accent3>
        <a:srgbClr val="783584"/>
      </a:accent3>
      <a:accent4>
        <a:srgbClr val="AABAC8"/>
      </a:accent4>
      <a:accent5>
        <a:srgbClr val="8590A1"/>
      </a:accent5>
      <a:accent6>
        <a:srgbClr val="EFA288"/>
      </a:accent6>
      <a:hlink>
        <a:srgbClr val="0D9B3B"/>
      </a:hlink>
      <a:folHlink>
        <a:srgbClr val="6C2F77"/>
      </a:folHlink>
    </a:clrScheme>
    <a:fontScheme name="VCBH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j-lt"/>
            <a:ea typeface="ＭＳ Ｐゴシック" charset="-128"/>
            <a:cs typeface="ＭＳ Ｐゴシック" charset="-128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CBH_Orange_Healthcare_PPT_10.07.2015.potx" id="{F3A1C3B1-B660-414B-B212-797C53647C19}" vid="{AE5F89EE-DCB8-47B6-8324-F5A2D9743967}"/>
    </a:ext>
  </a:extLst>
</a:theme>
</file>

<file path=ppt/theme/theme2.xml><?xml version="1.0" encoding="utf-8"?>
<a:theme xmlns:a="http://schemas.openxmlformats.org/drawingml/2006/main" name="VCBH Template - February 2015">
  <a:themeElements>
    <a:clrScheme name="VCBH-2015">
      <a:dk1>
        <a:srgbClr val="006B9E"/>
      </a:dk1>
      <a:lt1>
        <a:srgbClr val="FFFFFF"/>
      </a:lt1>
      <a:dk2>
        <a:srgbClr val="000000"/>
      </a:dk2>
      <a:lt2>
        <a:srgbClr val="DEE5EF"/>
      </a:lt2>
      <a:accent1>
        <a:srgbClr val="D56424"/>
      </a:accent1>
      <a:accent2>
        <a:srgbClr val="783584"/>
      </a:accent2>
      <a:accent3>
        <a:srgbClr val="AABAC8"/>
      </a:accent3>
      <a:accent4>
        <a:srgbClr val="8590A1"/>
      </a:accent4>
      <a:accent5>
        <a:srgbClr val="EFA288"/>
      </a:accent5>
      <a:accent6>
        <a:srgbClr val="6C2F77"/>
      </a:accent6>
      <a:hlink>
        <a:srgbClr val="0D9B3B"/>
      </a:hlink>
      <a:folHlink>
        <a:srgbClr val="FFFFFF"/>
      </a:folHlink>
    </a:clrScheme>
    <a:fontScheme name="VCBH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CBH_PPT_042315">
  <a:themeElements>
    <a:clrScheme name="VCBH Orange">
      <a:dk1>
        <a:srgbClr val="006B9E"/>
      </a:dk1>
      <a:lt1>
        <a:srgbClr val="FFFFFF"/>
      </a:lt1>
      <a:dk2>
        <a:srgbClr val="000000"/>
      </a:dk2>
      <a:lt2>
        <a:srgbClr val="DEE5EF"/>
      </a:lt2>
      <a:accent1>
        <a:srgbClr val="EF8128"/>
      </a:accent1>
      <a:accent2>
        <a:srgbClr val="D56424"/>
      </a:accent2>
      <a:accent3>
        <a:srgbClr val="783584"/>
      </a:accent3>
      <a:accent4>
        <a:srgbClr val="AABAC8"/>
      </a:accent4>
      <a:accent5>
        <a:srgbClr val="8590A1"/>
      </a:accent5>
      <a:accent6>
        <a:srgbClr val="EFA288"/>
      </a:accent6>
      <a:hlink>
        <a:srgbClr val="0D9B3B"/>
      </a:hlink>
      <a:folHlink>
        <a:srgbClr val="6C2F77"/>
      </a:folHlink>
    </a:clrScheme>
    <a:fontScheme name="VCBH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j-lt"/>
            <a:ea typeface="ＭＳ Ｐゴシック" charset="-128"/>
            <a:cs typeface="ＭＳ Ｐゴシック" charset="-128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CBH_Orange_Healthcare_PPT_10.07.2015.potx" id="{F3A1C3B1-B660-414B-B212-797C53647C19}" vid="{AE5F89EE-DCB8-47B6-8324-F5A2D9743967}"/>
    </a:ext>
  </a:extLst>
</a:theme>
</file>

<file path=ppt/theme/theme4.xml><?xml version="1.0" encoding="utf-8"?>
<a:theme xmlns:a="http://schemas.openxmlformats.org/drawingml/2006/main" name="2_VCBH_PPT_042315">
  <a:themeElements>
    <a:clrScheme name="VCBH Orange">
      <a:dk1>
        <a:srgbClr val="006B9E"/>
      </a:dk1>
      <a:lt1>
        <a:srgbClr val="FFFFFF"/>
      </a:lt1>
      <a:dk2>
        <a:srgbClr val="000000"/>
      </a:dk2>
      <a:lt2>
        <a:srgbClr val="DEE5EF"/>
      </a:lt2>
      <a:accent1>
        <a:srgbClr val="EF8128"/>
      </a:accent1>
      <a:accent2>
        <a:srgbClr val="D56424"/>
      </a:accent2>
      <a:accent3>
        <a:srgbClr val="783584"/>
      </a:accent3>
      <a:accent4>
        <a:srgbClr val="AABAC8"/>
      </a:accent4>
      <a:accent5>
        <a:srgbClr val="8590A1"/>
      </a:accent5>
      <a:accent6>
        <a:srgbClr val="EFA288"/>
      </a:accent6>
      <a:hlink>
        <a:srgbClr val="0D9B3B"/>
      </a:hlink>
      <a:folHlink>
        <a:srgbClr val="6C2F77"/>
      </a:folHlink>
    </a:clrScheme>
    <a:fontScheme name="VCBH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j-lt"/>
            <a:ea typeface="ＭＳ Ｐゴシック" charset="-128"/>
            <a:cs typeface="ＭＳ Ｐゴシック" charset="-128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CBH_Orange_Healthcare_PPT_10.07.2015.potx" id="{F3A1C3B1-B660-414B-B212-797C53647C19}" vid="{AE5F89EE-DCB8-47B6-8324-F5A2D9743967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VCBH_PPT_Template</Template>
  <TotalTime>1891</TotalTime>
  <Words>1983</Words>
  <Application>Microsoft Office PowerPoint</Application>
  <PresentationFormat>On-screen Show (4:3)</PresentationFormat>
  <Paragraphs>395</Paragraphs>
  <Slides>57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ＭＳ Ｐゴシック</vt:lpstr>
      <vt:lpstr>Arial</vt:lpstr>
      <vt:lpstr>Calibri</vt:lpstr>
      <vt:lpstr>Calibri Light</vt:lpstr>
      <vt:lpstr>Tahoma</vt:lpstr>
      <vt:lpstr>Wingdings</vt:lpstr>
      <vt:lpstr>VCBH_PPT_042315</vt:lpstr>
      <vt:lpstr>VCBH Template - February 2015</vt:lpstr>
      <vt:lpstr>1_VCBH_PPT_042315</vt:lpstr>
      <vt:lpstr>2_VCBH_PPT_042315</vt:lpstr>
      <vt:lpstr>1_Office Theme</vt:lpstr>
      <vt:lpstr>Data-driven overdose prevention</vt:lpstr>
      <vt:lpstr> Today’s Panel</vt:lpstr>
      <vt:lpstr>Disclosures</vt:lpstr>
      <vt:lpstr>National Overdose Epidemic</vt:lpstr>
      <vt:lpstr>California Overdose Crisis</vt:lpstr>
      <vt:lpstr>Workshop Objectives</vt:lpstr>
      <vt:lpstr>Beginnings of Ventura’s NO-OD program</vt:lpstr>
      <vt:lpstr>Ventura County Responds</vt:lpstr>
      <vt:lpstr>A Two-Fold Problem</vt:lpstr>
      <vt:lpstr>Rx Abuse and Heroin Workgroup</vt:lpstr>
      <vt:lpstr>Most professionals understand…</vt:lpstr>
      <vt:lpstr>Significant hurdles for project today</vt:lpstr>
      <vt:lpstr>Local Data Select findings from Ventura County Overdose Deaths 2008-2015</vt:lpstr>
      <vt:lpstr>Research supported this direction:  Eliza Wheeler, Dr.Davidson, others</vt:lpstr>
      <vt:lpstr>AND…Importantly:  No evidence of increases in drug use or heroin OD  Seal, et. al., 2005 Journal of Urban Health: Bulletin of the New York Academy of Medicine, Vol. 82, No. 2 </vt:lpstr>
      <vt:lpstr>Went to School: OD Prevention &amp; Reversal</vt:lpstr>
      <vt:lpstr>Overdose Prevention Pilot Program</vt:lpstr>
      <vt:lpstr>Initial Kit Design</vt:lpstr>
      <vt:lpstr>Taking the pilot to scale</vt:lpstr>
      <vt:lpstr>Challenge: inventory control</vt:lpstr>
      <vt:lpstr>Success: improving kit designs</vt:lpstr>
      <vt:lpstr>PowerPoint Presentation</vt:lpstr>
      <vt:lpstr>PowerPoint Presentation</vt:lpstr>
      <vt:lpstr>PowerPoint Presentation</vt:lpstr>
      <vt:lpstr>PowerPoint Presentation</vt:lpstr>
      <vt:lpstr>Relationships with Law Enforcement</vt:lpstr>
      <vt:lpstr>Law Enforcement First Aid Bag</vt:lpstr>
      <vt:lpstr>Success: Stigma reduction messaging</vt:lpstr>
      <vt:lpstr>PowerPoint Presentation</vt:lpstr>
      <vt:lpstr>“This week, Naloxone saved someone’s..”</vt:lpstr>
      <vt:lpstr>PowerPoint Presentation</vt:lpstr>
      <vt:lpstr>PowerPoint Presentation</vt:lpstr>
      <vt:lpstr>De-stigmatizing</vt:lpstr>
      <vt:lpstr>PowerPoint Presentation</vt:lpstr>
      <vt:lpstr>Data Collection</vt:lpstr>
      <vt:lpstr>Success: Data Quality</vt:lpstr>
      <vt:lpstr> Applied Research</vt:lpstr>
      <vt:lpstr>Initial Forms   1,909 Kits Distributed at 33 Sites Across the County </vt:lpstr>
      <vt:lpstr>History &amp; Experiences with Overdose</vt:lpstr>
      <vt:lpstr>Reason for Overdose* </vt:lpstr>
      <vt:lpstr>Kit Recipient Demographics (n=1,735)</vt:lpstr>
      <vt:lpstr>Drug Use Patterns Among Current Users (n=513)</vt:lpstr>
      <vt:lpstr>Enrollment in MediCal (n=1,396)</vt:lpstr>
      <vt:lpstr> Overdose Prevention Program </vt:lpstr>
      <vt:lpstr>Reason for Refill  (n=553) </vt:lpstr>
      <vt:lpstr>Outcome of Using Naloxone </vt:lpstr>
      <vt:lpstr>Background of those who Overdosed (n=398)   </vt:lpstr>
      <vt:lpstr>   Where Overdoses Occurred</vt:lpstr>
      <vt:lpstr>Impact on Drug Use   </vt:lpstr>
      <vt:lpstr>Local Results – As of September 2018</vt:lpstr>
      <vt:lpstr>Law Enforcement– As of September 2018</vt:lpstr>
      <vt:lpstr>Program Expansion </vt:lpstr>
      <vt:lpstr>Next Steps </vt:lpstr>
      <vt:lpstr>Key Wins</vt:lpstr>
      <vt:lpstr>Lessons Learned</vt:lpstr>
      <vt:lpstr> Panel Q &amp; A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Kaplan, Janet</dc:creator>
  <cp:lastModifiedBy>Coastal Crossroads Consulting Inc.</cp:lastModifiedBy>
  <cp:revision>94</cp:revision>
  <cp:lastPrinted>2018-10-19T21:57:00Z</cp:lastPrinted>
  <dcterms:created xsi:type="dcterms:W3CDTF">2018-04-13T21:43:33Z</dcterms:created>
  <dcterms:modified xsi:type="dcterms:W3CDTF">2018-10-22T14:58:09Z</dcterms:modified>
</cp:coreProperties>
</file>